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322" r:id="rId4"/>
    <p:sldId id="323" r:id="rId5"/>
    <p:sldId id="326" r:id="rId6"/>
    <p:sldId id="339" r:id="rId7"/>
    <p:sldId id="257" r:id="rId8"/>
    <p:sldId id="319" r:id="rId9"/>
    <p:sldId id="320" r:id="rId10"/>
    <p:sldId id="261" r:id="rId11"/>
    <p:sldId id="273" r:id="rId12"/>
    <p:sldId id="278" r:id="rId13"/>
    <p:sldId id="277" r:id="rId14"/>
    <p:sldId id="276" r:id="rId15"/>
    <p:sldId id="279" r:id="rId16"/>
    <p:sldId id="280" r:id="rId17"/>
    <p:sldId id="281" r:id="rId18"/>
    <p:sldId id="285" r:id="rId19"/>
    <p:sldId id="283" r:id="rId20"/>
    <p:sldId id="284" r:id="rId21"/>
    <p:sldId id="286" r:id="rId22"/>
    <p:sldId id="287" r:id="rId23"/>
    <p:sldId id="288" r:id="rId24"/>
    <p:sldId id="292" r:id="rId25"/>
    <p:sldId id="293" r:id="rId26"/>
    <p:sldId id="294" r:id="rId27"/>
    <p:sldId id="295" r:id="rId28"/>
    <p:sldId id="324" r:id="rId29"/>
    <p:sldId id="325" r:id="rId30"/>
    <p:sldId id="297" r:id="rId31"/>
    <p:sldId id="289" r:id="rId32"/>
    <p:sldId id="291" r:id="rId33"/>
    <p:sldId id="296" r:id="rId34"/>
    <p:sldId id="299" r:id="rId35"/>
    <p:sldId id="298" r:id="rId36"/>
    <p:sldId id="303" r:id="rId37"/>
    <p:sldId id="302" r:id="rId38"/>
    <p:sldId id="300" r:id="rId39"/>
    <p:sldId id="301" r:id="rId40"/>
    <p:sldId id="304" r:id="rId41"/>
    <p:sldId id="305" r:id="rId42"/>
    <p:sldId id="306" r:id="rId43"/>
    <p:sldId id="308" r:id="rId44"/>
    <p:sldId id="307" r:id="rId45"/>
    <p:sldId id="310" r:id="rId46"/>
    <p:sldId id="309" r:id="rId47"/>
    <p:sldId id="311" r:id="rId48"/>
    <p:sldId id="313" r:id="rId49"/>
    <p:sldId id="314" r:id="rId50"/>
    <p:sldId id="316" r:id="rId51"/>
    <p:sldId id="317" r:id="rId52"/>
    <p:sldId id="315" r:id="rId53"/>
    <p:sldId id="318" r:id="rId54"/>
    <p:sldId id="258" r:id="rId55"/>
    <p:sldId id="328" r:id="rId56"/>
    <p:sldId id="329" r:id="rId57"/>
    <p:sldId id="330" r:id="rId58"/>
    <p:sldId id="327" r:id="rId59"/>
    <p:sldId id="333" r:id="rId60"/>
    <p:sldId id="331" r:id="rId61"/>
    <p:sldId id="334" r:id="rId62"/>
    <p:sldId id="332" r:id="rId63"/>
    <p:sldId id="335" r:id="rId64"/>
    <p:sldId id="259" r:id="rId65"/>
    <p:sldId id="336" r:id="rId66"/>
    <p:sldId id="337" r:id="rId67"/>
    <p:sldId id="33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94660"/>
  </p:normalViewPr>
  <p:slideViewPr>
    <p:cSldViewPr>
      <p:cViewPr>
        <p:scale>
          <a:sx n="70" d="100"/>
          <a:sy n="70" d="100"/>
        </p:scale>
        <p:origin x="-2802" y="-13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hQGEAkIBxMSEhEQEBYPFBAPDRoREA8QHxYhFRgSFx4jLCYfGBklGRYSHzIgIykpLCwvGR4xNTwuNSgrLikBCQoKBQUFDQUFDSkYEhgpKSkpKSkpKSkpKSkpKSkpKSkpKSkpKSkpKSkpKSkpKSkpKSkpKSkpKSkpKSkpKSkpKf/AABEIAMYA/wMBIgACEQEDEQH/xAAcAAEAAwEBAQEBAAAAAAAAAAAABgcIBQQCAwH/xABHEAABAgMEBwUDBwgLAQAAAAAAAQIDBREEBhIUBxMXIVFS0jFhlaGkFTKRCBYiQnGzwxgjNUFyc4GEMzZGVGN1kpSy0eEk/8QAFAEBAAAAAAAAAAAAAAAAAAAAAP/EABQRAQAAAAAAAAAAAAAAAAAAAAD/2gAMAwEAAhEDEQA/AKUzS8EP7mV4IWzohvxLbtWG02S8StSK61OiNrZHRl1aw2Im9GrTe124nO1mRczPDX9IGbcyvBBmV4IaS2syLmZ4a/pG1mRczPDX9IGbcyvBBmV4IaS2syLmZ4a/pG1mRczPDX9IGbcyvBBmV4IaS2syLmZ4a/pG1mRczPDX9IGbcyvBBmV4IaS2syLmZ4a/pG1mRczPDX9IGbcyvBBmV4IaS2syLmZ4a/pG1mRczPDX9IGbcyvBBmV4IaS2syLmZ4a/pG1mRczPDX9IGbcyvBBmV4IaS2syLmZ4a/pO9da8MtvnmfYbYcTU4cdbHq8OKuH3mpX3XdgGT8yvBBmV4Iahnt/ZRdu0RpZNNWyNDw4mpYHPRKtR6b0aqLuch4NrMi5meGv6QM25leCDMrwQ0ltZkXMzw1/SNrMi5meGv6QM25leCDMrwQ0ltZkXMzw1/SNrMi5meGv6QM25leCDMrwQ0ltZkXMzw1/SNrMi5meGv6QM25leCDMrwQ0ltZkXMzw1/SNrMi5meGv6QM25leCDMrwQ0ltZkXMzw1/SNrMi5meGv6QM25leCDMrwQ0ltZkXMzw1/SNrMi5meGv6QM25leCH8zS8ENJ7WZFzM8Nf0lQaYLxWS8ttstqu6qLCbZWw3UgLB/Oax6ruVEruc3eBBQAAAAAAAAAAAAE3u5oft16bNZ5tLtRqouLDjj4XfRcrFqlN29qnT/J/mfCzf7n/AMLe0KrSRShU/wAb795F7h6bLRe2Y2KTWmzwGMi6yr2Oerkww3P3VWna1EAqS+Oj+1XFyntnV/n8eDVRcfu4a13JT32kaLx+Ux/Z3+Z/CKOAEhulfu1XKzXsVzG6/BjxwmvrhrhpXs99xHi1NB14bFIfbPzjiQWazU6vXQ8daazFTctO1vkBXl4J9FvNaI80mao6LEw4laxGIuFqMTcm7sahziV6UZjAms1mNrkzmPgPSFgdDbhYtILWuolE+sjv1EUAE3u5oft16bNZ5tLtTqouLDjj4XfRcrFqlN29qkINT6FFpIpSvfG+/eBUX5P8z4Wb/c/+Eavlo+tVxcos41f5/Hg1UXH7tMVdyU99pbdxdNlovXMbFJrTZ4DGRViIr2Oerkww3P3VWna1EPB8pfsu79tp/CAo4AAAAAAAAAAAAAAAAAAAAAAAAAAao0LfoKU/ZG+/eUhoX/Tsp+2N9w8u/QslZFKET/G+/eQbRzogt92JpYJtMUg6qEsTFgj4nfShOYlEpv3uQD6+Ux/Z3+Z/CKOLx+Ux/Z3+Z/CKOAEz0d6NX6Qs/lozIOX1dccNXYseKlKdlMC/EhhIrpX8tVyc17FcxuvwY8cJH1w1w0r2e+4Dz3xu066FttUmjPbEdBwVe1qtR2JiP7F/aocU6N4J/FvPaI80matdFi4cStYjUXC1GJuTd2NQ5wA1RoT/AEFKK8Y337zK5qfQolZFKU/fffvA98lu/KbFHgx5NDsTbQ2uBYL2LERVaqOpRa+6rvMrv5THZd37bT+EfGjrQ/brszSXzaYJB1UJYiuwR8TvpQnMSiU373IffymOy7v22n8ICjQAAAAAAAAAAAAAE10OS6FNZxYLLMIbIsNzIyrDisR7FpCcqVRd25URST/KCkVnkcSStlMCDAR7IyuSBBbDR6orKVoiVpVfiBUYAAAAAAAAAAsi6Wm2PdGx2WT2azwXsg46Pe96Odier1rTd2uVDsflJWr+6Wf/AFv/AOynwBMNIGkmLpCyOdhQ4WX1lNU5y4seGta8MCfEh4AAtTQdP7DI/bPzjiQWY9Rq9dDxVprMVNy07W+RVZM9HejaJpCz+VjMg5fV1xsV2PHipSnZTAvxA8+lGYQJrNZja5M5joDtVgdCbhYtILUWiUT6yOIodq+N2nXQttqk0d7YjoOCr2tVrVxMR+5F39jqHFAFkXR02x7oWOyyazWeC9kHHR73vRzsT1etabu1yoVuALg/KStX90s/+t//AGRDSBpJi6QcilthQ4WX1lNU5y4seGta/sJ8SHAAAAAAAAAAAAAAAnug39Ny79iP9y4lvylv6WQ/u4//ACYRLQb+m5d+xH+5cS35S39LIf3cf/kwClQAAAAAAAAAAAAAAACR3Rv5ark5r2K5jdfgx44SPrhrhpXs99xHC1NB0+sMk9s/OR8BmPUavXsxVprMWHctO1vkBXt4Z/FvPaY80matWLFw4lYxGtXC1GJuTs3NQ5pK9KNvgTOazG1SZzHQHarA6E3CxaQWotE3fWRxFAAAAAAAAAAAAAAAAAAAA9MvmUWUxG2qXRHwojUVEiQnqx6IqUWipvSqKqH7TWfWieLDdNo8aOrKo1Y8Z0RWIvaiV7K0T4HgAAAAAAAAAAAAAAAAAAmWjzRtE0hZ/KxmQcvq66xiuxY8VKU4YF+JDSR3Rv7arkZr2K5jdfgx6yEj64a4aV7PfcB5b4XaddC22qTR3tiOg4KvY1Ua7ExH9i7+x1P4HGOleGfxb0WmPNZkrVixcOJWMRrfotRibvsahzQAAAAAAAAAAAAAAAAAAAAAAAAAAAAAAAAAAAAAAWpoOnlhk3tn5yPgMx6nV69iOrTWYsO5adrPIqsmOj3RtE0hZ/KRmQcvq66xjnYseKlKcMC/ED8dKNugTKazG0yV0N0ByQsDoTcMNaQWo6ibvrI4ih2b4XaddC2WqTx3tiOg4KvYio1cTEfurv7HUOMAAAAAAAAAAAAAAAAAAAAAAAAAAAAAAAAAAAAAACR3Qv8AWq5Gb9jLDTX4MeshI/3a4acPfcRwtTQdO7DJ/bPzkfAZj1OrzDEdWmsxYaotO1tf4AV7eKfxb0WmPNZkrVixcOJWNwt+i1GJRPsahzSV6UbbAmM1mNpkroboDkhYHQW4Ya0gtR1E3fWRxFAAAAAAAAAAAAAAAAAANJ3mupY4F37TbYNkszYyS5kRIrbKxIiP1bVxYqVrX9ZmxQAAAAAAAAAAAAAAAAAAAEx0e6NomkHP5ONDhZfV11jXLix4qUpwwL8SHEkuff61XHzfsZYaa/Bj1kJH+7XDTh77gPJe+7TroWy1Se0PbEdBwVexFRq4mI/dXf2ORDjHSvFeCLei0x5rMlasWLhxKxuFv0WoxKJ9jUOaAAAAAAAAAAAAAAAABqi9X9WrV/ljPu2mVzVF6v6tWr/LGfdtMrqAAAAAAAAAAAAAAAAAAAAtTQdObDKfbPzlfZ2Y9Rq8wxHVprMWGqLTtbX+BVZMdH2jeLpBz+TjQ4WX1ddY1y4seKlKcMC/ED8dKNtgTCazG0SVYbrO7VYFgtRsNaQWo6iJT6yOIodm992nXQtlqk9oe2I6Dgq9iKjVxMR6Urv7HIhxgAPuBAdaXMgwGuc9yo1rWtVznOXciIib1XuPXb5DaJW1sWYWePBaq4UdGs74bVdStEVURK0Rd3cB4QAAAAAAAAAAAAHWi3ttkeEtijWu0ugqzVrCdanrDVlKYcNaUoibjkgAAAAAAAAAAAAAAAAAAAAJJc6/9quPm/Yyw01+DHrIWP3cWGnD33EbLU0HTewyr2z85X2duPUavMsR1aazFhqi07W1/gBX147wRb0WmPNZlhWLFw4lY3C36LUYlE/VuahzCV6UbZAt81mNokiw3Wd2qwLBREhrSC1HURKJ7yO/jUigHUutM2ya3SqY2nFq4FphRn4Eq7C16OWibqrRCxtLelKyX4sdlsEqSOj4dpbGXXQmtbhSG9v6nLvq5CpQAAAAAAAAAAAAAAAAABcGiC/0vutYbTY5+tIrrU6Kn/yrF/NrDY1N6Iv62u3E52xyXm9A7pAzMDTO2OS83oHdI2xyXm9A7pAzMDTO2OS83oHdI2xyXm9A7pAzMDTO2OS83oHdI2xyXm9A7pAzMDTO2OS83oHdI2xyXm9A7pAzMDTO2OS83oHdI2xyXm9A7pAzMDTO2OS83oHdI2xyXm9A7pAzMTDR9o3i6Qc9ko0OFl9XXWI5cWPFSlOGBfiXTtjkvN6B3SfpB02Sez11MRza9uGxPbX4IBnq9123XRtlqk9pe2I+Dgq9lUauJiPSld/Y5EOOabiaaJNGVXxXq5V/W6wvVV8j52xyXm9A7pAzMDTO2OS83oHdI2xyXm9A7pAzMDTO2OS83oHdI2xyXm9A7pAzMDTO2OS83oHdI2xyXm9A7pAzMDTO2OS83oHdI2xyXm9A7pAzMDTO2OS83oHdI2xyXm9A7pAzMDTO2OS83oHdI2xyXm9A7pAzMDTO2OS83oHdJUOmC81lvTbbLa5AtYTbK2G78ysL84kR7l3KiV3ObvAhmV7/ACGV7/IABle/yGV7/IABle/yGV7/ACAAZXv8hle/yAAZXv8AIZXv8gAGV7/IZXv8gAGV7/IZXv8AIABle/yGV7/IABle/wAhle/yAAZXv8hle/yAAZXv8hle/wAgAGV7/IZXv8gAGV7/ACGV7/IABle/yGV7/IABle/yGV7/ACAAZXv8hle/y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4" name="Picture 4" descr="http://noyouare.lixlink.com/wp-content/uploads/2013/01/Pong-g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124200" cy="2343150"/>
          </a:xfrm>
          <a:prstGeom prst="rect">
            <a:avLst/>
          </a:prstGeom>
          <a:noFill/>
        </p:spPr>
      </p:pic>
      <p:sp>
        <p:nvSpPr>
          <p:cNvPr id="15366" name="AutoShape 6" descr="data:image/jpeg;base64,/9j/4AAQSkZJRgABAQAAAQABAAD/2wCEAAkGBxQTEhQUExIVFhUXFxcXFxcVFxQUFBUVFBQXFxQUFRQYHCggGBolHBQUITEhJSkrLi4uFx8zODMsNygtLisBCgoKDg0OGxAQGywkICQsLCwsLCwsLCwsLCwsLCwsLCwsLCwsLCwsLCwsLCwsLCwsLCwsLCwsLCwsLCwsLDcsLP/AABEIAKwBJQMBEQACEQEDEQH/xAAbAAACAwEBAQAAAAAAAAAAAAACBAEDBQYAB//EAEsQAAEDAgMDBwUMBwcFAQAAAAEAAgMEEQUhMRJBUQYTImFxkdEygaGxwQcUFSNCUlNUYnKSohYkNENjsuElRILC0vDxM3OTo7N0/8QAGgEAAwEBAQEAAAAAAAAAAAAAAQIDAAQFBv/EADARAAICAgIBAwMDAwQDAQAAAAABAhEDIRIxQRMiUQQyYVJxgTNCwRSRobGC0fBD/9oADAMBAAIRAxEAPwD5o2JcTny0kdmyQxOpJK2gp0G1iDlr2m67LA1Z5PbQrdBhqPONaDZOwnswtXt0VsMt6OfJWg6IroitnPkWh5gVCJ13uau/X4gN4kHm5p3go52vY/z/AIZReV+CmplIe4X0cR3Fdhz6atECoT2K0EJ+tBMFLwGKg8Uf3NVkio60X3o0omfQVAErS+5ZtdIcRfNc8+e+JWHFtcjon1dKebOy+20S8A2FtrJvZZSr6insu39O2nRmY/UxEs5m412td7svPZNi9Tj7xcrxypRMWin2ZQXDabfMG9j3KuW+Ht7I42lL3K0bOL1Edw2ENG8ubtZ9XSKX6ZZKuRTM8afsRnySm7c966TkS2afP9acHRa5r9gSEHZJLQ7cSBchKmGSpFBm60yewPoEzdaW7Ztkc+tY1HUYyb4LH/3va5ccf6jOl6xxPnDo7ldDZNP5CZHmpSurDFI7H3ZBaKhbwh9jAuXHtWWcfcv2PkrwnlLwiuOSsrIUHNopxi2SGoOdWFpdpk7KlzfYa1dklqaM2FP4PBiRys2j2wmWRroe18mjZcy+EX0SGpri0xW1eg2hKn7bDbonZVO1XQHbDAU4yl8GtUFZUi30gIVr25BdGF7OfJ8sGh1PYumPZy5aejSY1WRPZ0vIF+zX05+3b8TSPao/UNcU/wAhj91C+MDZqJm8JHj85XSnysklxSooDkUGTSDF0VIWLsK54o9md+CUV2KUtgz/AKoJbMxxlgmVG15H4aqmEdnU5dJbN3OWGuXRtwUnGTsPKPgXxSSneBzMBjN8yX7VxbS1ss00Yy8huK6RnNh33CdKhO0FJEDbP0pgdPZZ5wjYGgzK4t2drog3tfK/Gy2u0ZvwV+cIJgXYPnRG5WQe1LoPJdHX4sf7Eg65fa5cuP8AqMrl/pxo4YssugRLR6FmY7VLIvax46Oq923IUY/gn/KubDpHRPtHyZ6MqbofHLyVKTSK3ZdExQyv4NwLdhTctD8V4I5tGEh6pBNYlyOxWkySxaNeAtK9DeyptVLfTKreibItVpDbQTWoNpUhJBBqKnvZrTDaFlbWzNBALRTYHYtXjo+cLpw90SzbiUUB6S6ox2cjl4o1WBXRN34NrkqbVdMf40f8wUPqfbjtryv+wY/uO5pKKMnFC+NrnMnaQSASAX3Nju3pVKUJvfj/AABSUoXXn/J1lDg8BnqAYIrWiI6DcrtcDbLLRD1Jp9leEW2qMiiwqBzYPiY+lDUNPR+UxwAPbmc1Zt/8/wDZJRjr8oemw6D3vSu5iPN0F+g3MOGd+9T9ScU1Y7hH218lsGEQ83VfEx5Pkt0W5dAEW4arLJLkgenDg2l8mfU4dDsvPMx/sQeOiPKzzHXpmqrJK6vyTlFU3+Ea1VhUF6Y8xHm8DyG743Hz6BS5y3su8ULWhanwuE01T8RHcOqAOg29muds+xUeSXNb+CWPHF43a+RWuw+G01oY/wBjY4dEZOvJcjryGfUjGc9b8izgtr8I1qzCoL0/xEeclvIbpzTz7Apqct7Oh4o2mkLQYZD73qDzMdw6e3RbuLrJnN8lv4Ixxx9O2vkWqsOiBfaGP9kBHRGtzn2oc5B4Jp/sh2vw2EMp7Qx5yR36LdCM92aWM5b2PPHG468ltDhsP6z8THlI4eS3TmmdXWUXOVrZvTikzOgoIr0vxUedNKT0RqBFbz5lOpycXvyiTilNJdcX/g0sJoIjSR3iZcxC/RbvbvyU+UuXZfhHj14OBxYWwamH8T/UrYneQ5sv2RRw5K6mjRfyW0wu5vaPWoz0mMuzpPdx8qlH8E/zBQxIvk70fJHlaa0bH8sEqCsrGS8oYhao5JUiyYwGqMnY110EGI34DdI9spVvwL2j2z1ItpDtoaLUqdOxtt6PNagr2wsnZWfizd9ntlamgVRICq1oNhHtQjvVC2U1jOiVTFakSy9aE6Lyguz+6jjm2bDV0EeRp4KdmeE8JGHucFLP/TdjR7R9Np4/1rFWcWtd+UFRkrkvzEb7Yt/mzrKT9pk64Yj3GQe1GvYh1K5tGbQQ2MHUalv4iT7EzbV/wTSWq+GMRR3o6e/yTD+VzQhJe6Qy1GP8DUDf2ocXn0wsQfaC3akkZ/M3Y3rpC3usmXf8itLj/CNCo8mm++z+Rw9qVLseb+39wadnxVQOL5vT/wAo/wB6/gC1B/yJTx3a/rowP5vFUXf8kWrt/hGnVN/Z+qQf/N49qivJ0SbtFUcfxM44mX03TP7l/Av/AOb/AJF5477X/wCWyb/2K+n+yGqtl2QdT4z6EkV2Un2mWUbf+v1yO/8AmxaXaN4f/wB4EIos6fqp5B3iNOun+6JS+7/xf+B/DxamYOEQ/lSNe/8Akqn7L/B84x1v9kUv3/8AUrYPvZy5NwicG9q7BNoOhb8Yz7zfWFHP9jaDF7Oi93Z3x9MOER/m/oubH1Z0T+/R8odqln2WStMiynJX0OloahC57+SkE+xlkanL4Q/ksESWT8DUTsLS9uzaoFzEaU9yM6GdlCt2KpNM81qfjxb2PKSBctL3IbRp4Rh4l2rki1tOtNBcmyM58ejQfyfaD5Z7ldY10SWZ0R8ANy6Zz6kqxqS02F5WZ+LYRsMdZ17DhZUhip3ZOWW1dHOUh6Q7VRdoSavs22BdF+CDSvQ3SGzmnrHrCTPrHKhov3JM+zYO22JVQOj4oz25NUJR1GX4Hg7lJHVhgve2enduSFUt2RzY4D/nVa2DiqJ5sWtYW4blrDR4MGeWuvX2o2biiObHAaW83Ba2DiiSwZZaadSFmo9sDPLXXrRsNaojmhwGlvNw7FrYOCC2fQhYaI2Rosbiqo8Yxw3W83BGzcUeLBllpotZqPBoz60AUiBGOAyFvNwRtm4rsCoFmOtuafUjH7gT1FnzPlI22FUY+17HLpw/1Gck1eOLODeF1k1tF2Gt+Nj++3+YKOf+mzRe0avu7H9bh/7P+Yrmx1xKyt5X+x8sOpQyS1SOrDdbPNHFQf26LJbsdptVzzih0/BoMspbf8DhIq2ZdEG/BCXWzWSAl9SK0HQbHWvl2Loghf3ABukdthkugg1OoxSBZ03JqK0bjxd6lbDFK35IZe9mrIV0Uc4LnWF1mHbMvEoy6N9+B9SXi7Gk9HCwHMdqEY1QjTN1oXTERdjMKORXFoHTs+vVFDVc7HUUwHShjBuR80XyPmUMUoSxpSDL1FN8UXiTFPmx/lT8cXyLyzfBPPYn8xn5UOGL5NzzfAfvnEvo2fl8UeGH5G55f0k++sS+iZ+XxW4Yfk3qZf0kGrxH6Jn5fFHhh+Qerl/Se9+4j9C38vitww/JvVy/pJ9/4h9A30eK3DD8g9XN+k98IV/1cejxW4YfkPq5f0k/CVf9XHo8UfTw/Irz5f0nhitd9W/33o+nh+Tevl/SSMXrfqvo/qh6WL9RvXy/pJ+Gaz6ofT4reli/UD/UZf0kfDVZ9UPp8VvRxfqN/qMv6f8Agj4bq/qh7j4oejj/AFA/1GX9JXPjVW5rm+9HC4te2l9+qaOHGnfIMs2RxqjC5awlmH0jXAgh2YOo6J1WwtPI2h5qscTgHNXUQsYwpnx0X32/zBRzr2MeEfehr3dHfrrOqFvpc5cmPovJVks+XErNWuy0dEtzKSa1oeEq0PU50suXJZSLvY/opUrtMpZZHxWcW9hrYe1cqcoWbXQw2IWzRetBtIU27gldEXYr6spgcdXWA9JTrHxWxVOjTp64DJrB2kXPbmiriybdu2dVg7SYmnjmqwaashOrGC3NXTQnfkonOdkl2MiqoZdpHUfUiuzSPmzcndh9qLYyftOhjKrWtHPJjDE7i2gI+uYPy9pWwxNeXtc1jWuGySLtaAcx2LijhnFVR0+pBeR8cvqL6U/hcj6cvg3qR+SxvLmiP778rvBH05C+rENvLWi+nA7Q7wQ4S+A+rEsHLGi+sM7neCXjL4YVkRH6Y0X1hv4X+Cb0pfArzRR4csaL6w3uf4IPHL4G9SIbeVtGf7yz0+CWmvDDzj8hjlTSfWY+9bfwbkvkL9JaXL9Yj4ao0zco/If6QU31iP8AEEeDZucfkJuO0x/vEf4gg0zc4/IfwxT/AE8X42+KxuUfkIYrB9NH+NviltG5R+SPhen+ni/8jPFNxZuaPfC0H08X42eK3GRuUTivdOr4nxwtZIxx2ybNcHWGza5sun6aL5MhmlHo+eELtqznHMFbeeL77fWFPKvaxsaua2V+7k79fA/gs9blxQ6OmbXKj5o5CWisashpU3ookh2Fy5p+5FI/A215XNKLGZYJDdN0h7THKe1k6imT5FlutTlB2OnZk4i42AB7l3fRuN7WyOab014K6Oa5s7zFdGaHFa68kscuavybdDTSzOG07Ju+27cFzqXN0noMm4vZ1dPtMaGjcLBWUaVEL2H0jvRukDiC9hKC0tDVQL2khFMKZ82qhZ7h9o+tHSMr40dPFQSlgcI37J37Lrd66oQdHLLLFPZdDRvJsGOJ3AAkoqwOaW2NHDZgM4pPwO8EaolLNGhdtBKf3b/wO8EZaFU06osbRSb43/hd4I8kHkifezx8h34Sm0K577PGF28H0oOJRZFRL2kMORR40tC+onexTZdwKnVFE7PFh4FFb8Da6sFocTvWfXQikui6ba4GwyRijc68kkkM33d6gskG7KW3QYE2SAiHkiDdb9zOQLnlACdFlK87QTxWwdqx0pumCvJ6yIbRoYA39Zh++31qWbUR8b9yEvdyd/aFv4MfrcuKKaidUpe8+bEpKKRs81tzZK5UhuVGq2IMtfhdSlFBWRvsNsg6kOCu0Nydl8RB4IVqjctaHoahojewkdItIyzu0/1KatA2BthI5UH3GBUMkA6TXDtB9a9GMYRdom8rkg8NhL3tYPKcbBbLK018hU+PR9Iw3CRG2wv1niuf01FUicpcnbHW029PsFpMyp6w7R2dPWkb0MlRZFiA3tKCl8hLPfrT1dqykKfOsSPx0n3z61SSphUfbZ2+G8v2R07YjG47O+4tporwzqNUjilhbld6H4PdEgHN2hc0sJIcLXzFrdiX1Nu1ZSeNuGma0vurRG1o3jLPQ58RmlhPe4kvQvyThnujwMLy7nOlbRo3edHLk5r7X/wPHHKPTNge6nR8JB/gHipJP4HkpP4Fz7p9N0rB3US31hUVMjwkxWfl/Sv1uP8ACV0QyRivIjxgHl/EDlaxBzcCSOFhbIIOUG+2UeGuxKHlfAJmyGzgDps3Nt+5NkywcaiHGmpKzRxPl5SvedhgLMrdENdfffIqWKfBfkGTFyk2kI4Zyopw992jZcLAWBcCdbG3FVnmUiOT6ebjo2aHlRRuJGyy4JsNlunckbT6YI4Wo7LIuUtGBa1OTf5TR3Jmoyf3Gj6ipUjQGPYY7dAD91uvcoW4/wBxaSjL+0tZimF2/u3cxK5u/uGi4qFOJW+sws7qb8gTLLL9RKcY+IlrJ8LOopf/AFpXll4kNH0/MCJYcLOYFNftYPajHNO/uFyLFx9qKjQ4cdOZ/GPFV9WfycjxrtWG3DMPO6H8Y8VvWmikcbarZaMKoWFr2c1tNII+M3jTK6X1Zz0ys8bhUoM+L+63W85iMpJBs1jRYggANuBcdp70slxVI6/ppOVuXZxbRdRlXZ2RWm2NQ07joCotN9gtI1p6Zz2MyzGRTqqViLTKvg5w3LKFPQeZIpnDJLxCslXRdFTOJ8k9yMojeoMiid80peDYFkvovo8bkiHxgZKODhf/AH2q0Yb9jEbv7kX0ktI+Vr428xKMwP3ZPDqSSy17Zf7hWKto0qjFp4jZ0YI3EG7T51Oc5La6HjGL77Kv0jkt5A7yl9WbCsC8gR44G+XFf7v9UVlY3pItfyjht/0XnzN8UyzXHom8Vsz5MeJOVO3Z7TfvQjNt+Blis5bE5LyuOzs3NwOF+tX5N7JSTjoXBCdMmo+WWMcmXZm7DDke9IS6D2llxXYa+SQ8pml4A3QXOFZdBq0XQNcbkblrHxwUdyBc8oJ7Fcr2eYSSi9CKPJh85bxWqy0pKK0FzxByWaSJcm9DeGOs4udlke92XtS2jJ6oVlYWkgprEW2eM1xa2e4jf1FUTTWwKkyraKVqmP10QXFLpG15AdIUK8i8rWit8pW4IaO+yozniUOC+BklZW6oPE96EscX4D5IdO7ie9LwgvCC0nsVe+5zTcqSroCddIsi0UW6OiEtGpRyPGhU2rXZqS2atLUyG972AVIxd7ElTPOxF4JF03HfYN+CY6u5vcd1knFmVJGxQ1IeNWtI1uQPWg7M010jREbRrJH/AORniimkqsV38HOxUrGEOlbtN4A2yW5OO0V4NumxauhiLtuMkAZAHXtXPlkvC/gvhTT2MUeJuZlk5u9rswuWWScFaLSxqXZoiminHxTth++NxyJ+y72K8Mscq+H/AMMncod7RmTRFhLXAgjcclOUHHTKRkmrQNkvQwpX1WwMrXKtjgpPZKbrT7MOSUuNzmuxUlog3Z7zJibjqy/mrNBuNbW39qq6aEV+S2npy7TvOQHaVLmvBmlQzGyNupLuzIXVHO9JDQxWrb0M08IIcQ35J67XICmpNM3px8FVLhr3nIG3G2SraSEk6dLs0nUFwGAkAZ2AzPElT5rwW4SrehzD+TjZQXOmiYAbHnHhvoKV51ElODRVW0MUDrCRko+cy5HZnw9qdZE1YKcV+WZtSA9x2RZOp0gQhKTpARUlvlZrd7GUVFa7HTAGsO0dSN+eSyS8Ccn1L/cKaFrow7aBc2wtntOHHzIwmk6FyY5J2OUsbXtDgyLhZ0kbXZdR0Rcvkm1XgCagINwyPs5yM+orLImzSk/gsw6B23+zRvsdC6Ij0uF1nfgbdVRpcp305iaxtAYptXOaYgwjPQNeT/woxyy8rX8CqCW6ZxktMPoz6FRSsomhd8H2HLWOn+BeaHg2yVyaCuygwniEt00HjXRQ+I9SzobXktp2nIKE+N2ix2WCUjdi5AN1XGtEMhqvpxYi1k5NnOy0ZLyBYW48EnkdfkrZh2ZG0B5kV3TNyrsKGhs13Sv1ISjfQFL/AGDjoQRm4DqsjBxS2M7Xgtlr2m191slK9dlkrK68MeOi1zdPKtc9inKcH+GPCMk9CLQRqFyyVnUraLRIl406o1bNKmrg4bMvSG4/KHn3p8eSlTVolKG7QM1LYXYdoenuT8VL7Qc6+45StlcXm9x2rshGo6RCUuWyIInPNmgk9SFNOwWbcfJ7ZbtSytj+ze7u4aLcqXuEbbVol9LTx223uPUMj5+CdTdaViU2tsKXEKci2w8jcL2aOGSWM63QOPhllLisTSC2mYbZWftEXPytU83JO0OkuGhp9VNfoxtaTbotAyBJtZHdDSaSVAz1L2DYudo5uP2nfJCnON6Hjt2ytta8W6A1GZv/ALstCJPI7loNkhdzotbMbPbe3tTSW/wIpNoUq6pu1bW1mj/Me9NFUHvYxTx3OoBO45XvotKabKK4qgJ8gQciDa2iP26CkpxckVNdmABcjIA8T7UityoVKlfkmRwFxe7hw8kHeAd6afeiuNtxuQJltp6eKK6pkMndnnVBQeuiLorMqquthKjbhZI4p6RrYJSvRqvoBxWocpe5N4D5KnJH+AoXlKDtoZvei7aAsbm6RqKNKbNClxyRgADhYcW39qMm0qQsrfgaZyol3ta7zEJY8kuzcUxKLGHc6XPvY6Dh2Ir5DKKrRqQYkxzhY2J4qkaoWq7HmGz+1brYmmLyx2cc1mh1KkKCLfZeXKUt0z0IximGbpOb2x6Ac3ituqA2C2IcUZzukF2SWBFdUKl8mfW4g5ps0kFdOLDfbObLNt0e+FiR0mtceNgrVLjpkrj2j3wlK6zY2gEmw2dStFSfZnQRl5u9zty797WHt+U70IqLixHoQ54uJvmTxzKpbW0DS7Da/ZFra96xtNj2HAjPZvnllv4dqatgfTOgqqsRkH945oB4Ntr50sr8DdrYpTuMznnUWGn2c7pvNIKnXQb6sGHfkbHzG4uhC6Zskd2ONnBYHb3ezclU9IV9hUmFNvd2vjmntCp/AvPE1zXgGzmm3cckqp3Y03J7BrWtLALhzwB3X9iZNNbGi6WgaWkaACcnHK9+OtutCLpiyYMVGy4AOe0RbdYIy2UV9FL6Ac7sXPFZupGk/YiyvwTZYZHOy3Iun2c7t9GHG3PO/mWQUt2XvoSLZ2vx1QbSKwxTl0gZ6K2j7nsKHqRKL6aflFJpza5cl2SnBpl+JiJ7yYA6OOws17tt1w3pHa6zdHtbJ7X5M6KIuvn3pqRSKfZTsm+fFDhphlFWWRDprlkysI+TQbBwt50VktdjSeui4QO6kVXyKkM0cTRfbAudCRcDiqcq2JON7QNTQxuGT2A8RcKkZJgWlsxTXyA2DvJPek41qwRj+DVosUa8dJwaRx39iDa8glj3Q7tLy3l8UemQT1pFJb0NHZ4BbnwVGJIRvSALVsmy3S56l041dMlklS0c+WkkkrsinpHH3olkTnO2W5k6BGXVIelRoio5kbEZDj8t+va1vUOO9ZW3xROUUZ5eSTZZt7QH8kOlN9LdiotoL41aHKWAyOa0ZEmwv60k58ekB96PoEeGMYxrRq3fvBtmR1p+WtEqMuowIlzLEkC9+xFXXQXsbgw/YaWsAAIOaGzKKoy5sGc07INw8cMgRxRTYXfRU9phMbDnmkmn4QUrfZ00co825FO2Bx0c/HTOcZSRk6/fdReaCkP6cnGxSOkkbIHHQa8OxOskZKgcWaOMkGNlss8jwO5Uu1YrW6M+HaOyMw4Gx45nM2HUpvqiqa4tm66jYKl3NyiVjWtG2AQNq2YsU929EjP5V1XkxtOuZW5AUbMiLoaeUd/DsQnlvSPSwfTJq5FtM3admbrmyTSV0dbqCpGucPaWqUfqIsis26MWsp7G18ldZNWh5RjLwZjxa6vCVnBnwcH7ReN2WqeiGloBufes7SBabNOgoyekAT5rrlmk0XU1E06Khc8kZAj5x2fWueSSVfI3LyhwYbJfIX69ydwkuhea8kGjcNQB22TLmtNoVtPwVupW/ZTqfiwvroWkwKJ5uZmM46lM88PLFtvdFD8Oom5GpcT1NFkY5YNeSfu8sbIXmR0z1qIU+PwBhsYStXHctjKDfQw2BI5qqRRYRjmBa+yl5ypK+iygq6M3E6NjxmLHiMiurB9S26OXLgi10c5Us2DYGxtrvK9KEoyjaOCUHF0heNvA6o3T/JKUWeaADqj4C0yXMsdU6d6YKpGnhY2TzzjkzTrd8lqSSUtG14RtR8qHHVgNuBIS76A4pF0XKoHIsPmKK5maReOU7N7SO5ZuXQtLyWs5QR77jtCPKSWw0i+LE4ZHACzjuyWeWlYqgmx+RpcNAFwZc8naR0Y8KW2L3tquWbOpKwZ4Li4BsrYpNiOuhSZl2lp0KssrTqyTh+AcNibzsjjlcAC/pXVHImc84NJmhHCGuJbsgHM9ZVOSsn46ONxCbnKhx3BCT1Z14I21Y9FRXbe+ahauj1UqKorgnKw4pMidE8sW1obiqnAHeNyk8W9HLHHJvYhUSl17iyv6deTvUUo6M2fVU2Qy7joUYADZV5tUeW9gNOXnT9G4rkkP0eLyRZBxtwBsuWWNJWUWxo40XHaIJPEm6nx9pSMfLL24y48fMozc2+xowj8FhrtrUFTt9NjcVfRHvgfNWlfEaolcr2nUIJSTtIFRM+SgaTcEjzLpWb5FlFDNFXudcuAAGpU8mPj0PCdq2UzYqSbNGSpDEo7YjytvR0WGMOwL6nPv3LzPqctyfE9TFjqJpxQKWNdorQUgAyKWU5UAzauPJWxT2RmtHNYuBwzC9L6SUr/DPPzx8i1DSk2cBkuuUzncNMabh7B2ndwUJZpNmxxUqbFqikAVoZU2Nk+m4+6PQu6bLZudkG9uvirqyDgQ0jiUBe9hgi+pSXsyj5CdnvyRU9AcQ9o28q6ZtXsH4Oq5ExDpm9zkuD6ib5cU/B1YlUejqJlyJuyop8oIxq9jO6CxqsdzbWRtGuZHBdSkuLRCKp2JyxGyg53LXRbjWwWxJ06JSSEMWqJWdJti3eLaLrxzvzs53HiznIHEucTvTzjaOn6RrkdBhTxs56n1LllKmejY7TyRG4cMhvCdzS7Fal2LvkY2+zp1oavQdmTXSglPFpj6RlVL00d9kJ+RYu1Voo8vgk+wAch2p0/YZqp2HHCS7IXXLKXt2zoxxs1o6fTohcqyNLRbiui0R2STk3+w2grKdptGsnZG9UuKMRsDih6lKkaidkcVqNS+BnmxpYWOqMck/PyFQVVRS2jYDcNCM8s2/wAGjCKNalK4pQZ6EHo0Y5rKcG7utjMTmnubrXYOhKeXIqsJda0LM5vEakXsRcL08Sklro876hXoZidkA3IIX7tDwwapl8lP0do706hqytLpIRlejHa5UbhozptkHQrrhPkebli1LR5obvumv4RNr5DDGkXs63FZ/kClSo8Gt4lBtdIO+ITWt+d6EE/AvZ0vI2qa2Ut2vKHqXn/WRUWpnTh2qO0mbwXI3fRVMUMZW5bGC5pZSdbAFzWSEAMXLNk2VoySWifYpiT27DtrSxTwnUlQk4nGzztuNm9/QvSkuSoTC+Ei2nqz6LKEoLVnrJ2ORVFhqpzW9BsplmvvRXfQOheQ5G5Wun1oEmu0Z1Q5VxvwQm7RVzmqsoo8+SrbPMPRHai+gqm7HqCdrSbuAXBk93SOmDQ4/F2DffzJIYZNbQXkgyl2Nt3MTP6SXyL6kQfhsfM9KL+ndUbn8BDGW72FD0JDLJFFjcWiOtx5kPRnvQVNPoYZVxH5QUVjyPopyo0LKSfPSHQLnWzTQttx8gdJC1FijS5wvvy7EM2KS2i+DKmuJpOqhxXIlLsvyEZqoDerwx3tE3lMuqxG29dWP6cjky6MWSbadddsYOjgc+ckzXhl6IK5Y6bPThJSWiZZ+tGKb0YXkkyRr4Ek4oSkNyutQqPZ5uSdNlrXdSKbRL9ywPvlu9CovyS0mEAOCMm60O38khjeCWpGa12WU7tlwc3Ig3GaTJjWSDiwwySTs73BsabIwXXz85Twy4yPQ43tGo1wOiZTi/IlsJxARlNJdmEavFGM3pYTlP7EGvk57EsfuehrdWwYMm3NgpI5/EsRc82J7V6OD6firZz5Z3pCDZLLqeyaoOKWylLH8HXizDsct1Fp+Do5BueEeO+wOe6F3PHFNTfQOdCVS66eKdnNlnvQuH2T1KyCjassE1yABYIz6BDS6K3uzKSMGlY+12QU6FPBJJtsZtNUQ4oRFUWjxTydrQaV7PByHBvaBpaPFyKjRkkduvIkvC8noOzKxys2W7I1PqXX9PjfbJTl4MFjje4XVOqolGTjK0OfCL9+a51hS6OhfUutlEtcSrRxKraJP6i+kLucTqjHXRBuT2ebHmrWzRdKy+OfZy3LmlD3HTjzcVssNSFlFpaKvMu7KnzXVIxaRzS+o5XQAT3bJXbD2kbvSJ9MlrrJ3dmT1ZYHoXqjSfwTziZyVCtsLnMkOXuBfgYwqt2HW0B9a8/6vFz2dWPLWjqIMSIXkz+mVfkupFkuJEhaH0/yCzGxGa+W/ivS+ljT/As2zImmDdMyu2uWkQ5UJh91VS4kXLdskPR5AbfghzkG1Q1tMKCo496nNfB0rLYy6QW1U4O+0Opr5FZphuVI9izyJqysy5WTX7yDbZWAtklv2gRMRzQfyMnsi+ZTKTNJt9eA7BZfnsT3JaBNkLrQaukDdB76HrdBBiZzXSAkO4UyHb+OJ2epJzrtA29WRikUYkPNPu3de4Sye/aTps6epmDGklcOPHydnpZZ8Vo5GeYvcSd67oqukcXNdgsQk7e0FzraIcU0ugbqwdlBdBe+iQ3RaEmjJvsMtWc97FpqgCFtt2ZSbVHiFSNdJD0qG6em6IOwSDvSybFrss5sDVh7ylto0oVtM82NnA96bnZNsgRs4O7wjy7BFNdBbEf2/QsptPaGlpEtij+c4eYFFtE/dQFZGxo6L9q/URZLy8hj8vsWug37Nj0MwVzmaG44KLw8/BVSaWy52LHhmsvp/kPqIVqKt79SqY8SiqElK+xY5qqbIe7tngE7l8juW6ZJSduzbukCQmbphp3TGqAMuQ8260rmk99GadDjmRkWLwEIcbFSrZlSgXNuKLkk6odNglJe7SCmrIuta8gtRVhQ6pnFsPHygQcyh/aguVIK/AJnfSFi60zxOaR2C0mC9y0ZNKwL2uwopRbNbdju2/aCTwRTa00Ti2nsi10yfEPqI7Srga8WeDbqXnYcrg6o7ssb6EvgqnO9wXXHL7ujmnBtdnvgSE/vHd39EHMHpyJOAR7pu9GM1VhqXRB5OjdI0p4y0KoOKAdybfuc1blHuwXJAO5OS7iCtJ8tjOXSopPJub5o9PgtG0LyaQD8BlHyfX4Kn7A5p9EMw6ob5II84t60tU9g576D97VI+d3tKTz0MpJ6aJDakfOP+EH2JpRunQi/CIE84/dnzxnwT8J9mtdnjWyDyo2eeOySpoPKJAxK2sUR/wAJHtTKMv3DcGqsz55Nok2AvuGg6gsrk+gRj8EAJeTehktnrJvwGUfB6y1Mm210RZaNpvkFJyWySEI32ugxjsjZW5aNxtkOC0tILIstJujNO9EALTbXgCWtkuQTdGUfILkYrldjwsBxTL2ga7JKlt7Eq10TELnzKnJpWOm1shu9JdtMbTJCo3sWlYJQsHGmQexB35C/BXayCbsKq3YxG26ZblQjXwE6JNGOtmcU+mdw4rxIx2v3PUsxcSpm3vmuqMnVnPNdmWW2ORPerSZO3VgiVwOTnd6oorhYHJ2EK2QfLKVRVNjJ7LBiMg+UUsYJirfZYMXlHyvQle9GXZfDjkt9R6fFHiqQyS2Ow4zLlmPT4pvyLxVD0GLSHePT4pFJmlFWPRVLjqfQFRtpWLxRY+Yjc09rW+CHqyBGKBNRl5LPwgepbHNuxOKRZG8HVjfSPUV0LWxVBDLYWH923vf/AKlJTalQHBMcp8GhfrGP99t1WEnyFapjX6H0zhct9Eftaj3IlPTKXcjqYDyT3MHqatJg5tNITk5K02nN+koLuylsWqOS9MNIz+J/ilU9k05X2yt3JSmIb0XAm2YcfarwimgylJeTPxLkxCw9Ev14jwStIb1ZdWZcmCxgXu7vHgllFPQPUkmZlTStabC/nsnlBWb1ZFBiCTj2FZZPRBiCySOqO0Vc2EKFquipzUshot0wXjNZLQLekHCMz2ILaQxVZU4raFo8UaXEK7JahKK4iNuyBqlkG9FZCNG5Oi6FyRL3Bk3FWjXbECAepUloEHo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0" name="Picture 10" descr="http://cdn-ak.f.st-hatena.com/images/fotolife/y/y_takeuchi/20090426/20090426222931.jpg"/>
          <p:cNvPicPr>
            <a:picLocks noChangeAspect="1" noChangeArrowheads="1"/>
          </p:cNvPicPr>
          <p:nvPr/>
        </p:nvPicPr>
        <p:blipFill>
          <a:blip r:embed="rId3" cstate="print"/>
          <a:srcRect l="4431" r="7656"/>
          <a:stretch>
            <a:fillRect/>
          </a:stretch>
        </p:blipFill>
        <p:spPr bwMode="auto">
          <a:xfrm>
            <a:off x="6629400" y="0"/>
            <a:ext cx="2514600" cy="2285381"/>
          </a:xfrm>
          <a:prstGeom prst="rect">
            <a:avLst/>
          </a:prstGeom>
          <a:noFill/>
        </p:spPr>
      </p:pic>
      <p:sp>
        <p:nvSpPr>
          <p:cNvPr id="15372" name="AutoShape 12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AutoShape 14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6" name="Picture 16" descr="http://learn.adafruit.com/system/assets/assets/000/003/630/medium800/2013_01_12_IMG_1168-1024.jpg?13580218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1" y="0"/>
            <a:ext cx="3352800" cy="2233804"/>
          </a:xfrm>
          <a:prstGeom prst="rect">
            <a:avLst/>
          </a:prstGeom>
          <a:noFill/>
        </p:spPr>
      </p:pic>
      <p:pic>
        <p:nvPicPr>
          <p:cNvPr id="15378" name="Picture 18" descr="https://s3.amazonaws.com/ksr/assets/000/701/412/12a2dda93707997799c09f23ba910b72_large.jpg?13722454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4419600"/>
            <a:ext cx="3251200" cy="2438400"/>
          </a:xfrm>
          <a:prstGeom prst="rect">
            <a:avLst/>
          </a:prstGeom>
          <a:noFill/>
        </p:spPr>
      </p:pic>
      <p:pic>
        <p:nvPicPr>
          <p:cNvPr id="15380" name="Picture 20" descr="http://main.makeuseoflimited.netdna-cdn.com/wp-content/uploads/2013/06/pots.jpg?b95a06"/>
          <p:cNvPicPr>
            <a:picLocks noChangeAspect="1" noChangeArrowheads="1"/>
          </p:cNvPicPr>
          <p:nvPr/>
        </p:nvPicPr>
        <p:blipFill>
          <a:blip r:embed="rId6" cstate="print"/>
          <a:srcRect r="12152"/>
          <a:stretch>
            <a:fillRect/>
          </a:stretch>
        </p:blipFill>
        <p:spPr bwMode="auto">
          <a:xfrm>
            <a:off x="0" y="4114800"/>
            <a:ext cx="3581400" cy="2743200"/>
          </a:xfrm>
          <a:prstGeom prst="rect">
            <a:avLst/>
          </a:prstGeom>
          <a:noFill/>
        </p:spPr>
      </p:pic>
      <p:pic>
        <p:nvPicPr>
          <p:cNvPr id="15" name="Picture 6" descr="http://www.ladyada.net/images/arduino/lesson3sch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3810000"/>
            <a:ext cx="1676400" cy="2667000"/>
          </a:xfrm>
          <a:prstGeom prst="rect">
            <a:avLst/>
          </a:prstGeom>
          <a:noFill/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Semaine Commune 2014:</a:t>
            </a:r>
            <a:br>
              <a:rPr lang="fr-FR" sz="3200" dirty="0" smtClean="0"/>
            </a:br>
            <a:r>
              <a:rPr lang="fr-FR" sz="3200" dirty="0" err="1" smtClean="0"/>
              <a:t>Arduino</a:t>
            </a:r>
            <a:r>
              <a:rPr lang="fr-FR" sz="3200" dirty="0" smtClean="0"/>
              <a:t> , Electronique, Fabrication Numérique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1- processing basics</a:t>
            </a:r>
            <a:endParaRPr lang="en-US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5029200" cy="58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1905000" y="1600200"/>
            <a:ext cx="4724400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flipH="1">
            <a:off x="609600" y="14478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705600" y="1371600"/>
            <a:ext cx="2133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Sketch = Program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1- Processing basics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>
            <a:off x="1676400" y="2057400"/>
            <a:ext cx="34290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219700" y="1676400"/>
            <a:ext cx="78486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i="1" dirty="0" smtClean="0"/>
              <a:t>ellipse(</a:t>
            </a:r>
            <a:r>
              <a:rPr lang="en-US" sz="2800" b="1" i="1" dirty="0" err="1" smtClean="0"/>
              <a:t>x,y,a,b</a:t>
            </a:r>
            <a:r>
              <a:rPr lang="en-US" sz="2800" b="1" i="1" dirty="0" smtClean="0"/>
              <a:t> ) ;</a:t>
            </a:r>
          </a:p>
          <a:p>
            <a:endParaRPr lang="fr-FR" sz="2800" b="1" i="1" dirty="0" smtClean="0"/>
          </a:p>
          <a:p>
            <a:r>
              <a:rPr lang="fr-FR" sz="2800" b="1" i="1" dirty="0" smtClean="0"/>
              <a:t>=&gt; Dessine une </a:t>
            </a:r>
            <a:r>
              <a:rPr lang="fr-FR" sz="2800" b="1" i="1" dirty="0" err="1" smtClean="0"/>
              <a:t>elipse</a:t>
            </a:r>
            <a:r>
              <a:rPr lang="fr-FR" sz="2800" b="1" i="1" dirty="0" smtClean="0"/>
              <a:t> </a:t>
            </a:r>
          </a:p>
          <a:p>
            <a:r>
              <a:rPr lang="fr-FR" sz="2800" b="1" i="1" dirty="0" smtClean="0"/>
              <a:t>X: origine en x</a:t>
            </a:r>
          </a:p>
          <a:p>
            <a:r>
              <a:rPr lang="fr-FR" sz="2800" b="1" i="1" dirty="0" smtClean="0"/>
              <a:t>Y: origine en y</a:t>
            </a:r>
          </a:p>
          <a:p>
            <a:r>
              <a:rPr lang="fr-FR" sz="2800" b="1" i="1" dirty="0" smtClean="0"/>
              <a:t>a: largeur  </a:t>
            </a:r>
          </a:p>
          <a:p>
            <a:r>
              <a:rPr lang="fr-FR" sz="2800" b="1" i="1" dirty="0" smtClean="0"/>
              <a:t>b : hauteur</a:t>
            </a:r>
            <a:endParaRPr lang="en-US" dirty="0"/>
          </a:p>
        </p:txBody>
      </p:sp>
      <p:pic>
        <p:nvPicPr>
          <p:cNvPr id="28677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9864"/>
            <a:ext cx="1981200" cy="1718136"/>
          </a:xfrm>
          <a:prstGeom prst="rect">
            <a:avLst/>
          </a:prstGeom>
          <a:noFill/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905000" y="5867400"/>
            <a:ext cx="7848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err="1" smtClean="0">
                <a:solidFill>
                  <a:srgbClr val="FF0000"/>
                </a:solidFill>
              </a:rPr>
              <a:t>Chaque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ligne</a:t>
            </a:r>
            <a:r>
              <a:rPr lang="en-US" sz="2800" b="1" i="1" dirty="0" smtClean="0">
                <a:solidFill>
                  <a:srgbClr val="FF0000"/>
                </a:solidFill>
              </a:rPr>
              <a:t> de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commande</a:t>
            </a:r>
            <a:r>
              <a:rPr lang="en-US" sz="2800" b="1" i="1" dirty="0" smtClean="0">
                <a:solidFill>
                  <a:srgbClr val="FF0000"/>
                </a:solidFill>
              </a:rPr>
              <a:t> se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termine</a:t>
            </a:r>
            <a:r>
              <a:rPr lang="en-US" sz="2800" b="1" i="1" dirty="0" smtClean="0">
                <a:solidFill>
                  <a:srgbClr val="FF0000"/>
                </a:solidFill>
              </a:rPr>
              <a:t> par un </a:t>
            </a:r>
            <a:r>
              <a:rPr lang="en-US" sz="4400" b="1" i="1" dirty="0" smtClean="0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 : Exercice 1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 flipH="1">
            <a:off x="228600" y="1371600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85800" y="685800"/>
            <a:ext cx="5181600" cy="6858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5981700" y="304800"/>
            <a:ext cx="3162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Bouton </a:t>
            </a:r>
            <a:r>
              <a:rPr lang="fr-FR" sz="2800" b="1" i="1" dirty="0" err="1" smtClean="0"/>
              <a:t>executer</a:t>
            </a:r>
            <a:endParaRPr lang="fr-FR" sz="2800" b="1" i="1" dirty="0" smtClean="0"/>
          </a:p>
          <a:p>
            <a:r>
              <a:rPr lang="fr-FR" sz="2800" b="1" i="1" dirty="0" smtClean="0"/>
              <a:t>=&gt; </a:t>
            </a:r>
            <a:r>
              <a:rPr lang="fr-FR" sz="2800" b="1" i="1" dirty="0" err="1" smtClean="0"/>
              <a:t>Demarrer</a:t>
            </a:r>
            <a:r>
              <a:rPr lang="fr-FR" sz="2800" b="1" i="1" dirty="0" smtClean="0"/>
              <a:t> le programme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Level</a:t>
            </a:r>
            <a:r>
              <a:rPr lang="fr-FR" sz="3200" dirty="0" smtClean="0"/>
              <a:t> 1:Exercice 1</a:t>
            </a:r>
            <a:endParaRPr 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4114800" cy="475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 flipH="1">
            <a:off x="457200" y="1371600"/>
            <a:ext cx="381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057400"/>
            <a:ext cx="2133600" cy="254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457200" y="5903893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Quitter le programme : croix rouge ou bouton stop ou ESC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-1409700" y="3848100"/>
            <a:ext cx="4191000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66800" y="2286000"/>
            <a:ext cx="6326188" cy="35814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Level1: Exercice 2</a:t>
            </a:r>
            <a:endParaRPr 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09600"/>
            <a:ext cx="49404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638800" y="1219200"/>
            <a:ext cx="4267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size(</a:t>
            </a:r>
            <a:r>
              <a:rPr lang="en-US" sz="2800" b="1" i="1" dirty="0" err="1" smtClean="0"/>
              <a:t>a,b</a:t>
            </a:r>
            <a:r>
              <a:rPr lang="en-US" sz="2800" b="1" i="1" dirty="0" smtClean="0"/>
              <a:t> ) ;</a:t>
            </a:r>
          </a:p>
          <a:p>
            <a:r>
              <a:rPr lang="fr-FR" sz="2800" b="1" i="1" dirty="0" smtClean="0"/>
              <a:t>=&gt;</a:t>
            </a:r>
            <a:r>
              <a:rPr lang="fr-FR" sz="2800" b="1" i="1" dirty="0" err="1" smtClean="0"/>
              <a:t>Definit</a:t>
            </a:r>
            <a:r>
              <a:rPr lang="fr-FR" sz="2800" b="1" i="1" dirty="0" smtClean="0"/>
              <a:t> la taille de la </a:t>
            </a:r>
            <a:r>
              <a:rPr lang="fr-FR" sz="2800" b="1" i="1" dirty="0" err="1" smtClean="0"/>
              <a:t>fenetre</a:t>
            </a:r>
            <a:endParaRPr lang="fr-FR" sz="2800" b="1" i="1" dirty="0" smtClean="0"/>
          </a:p>
          <a:p>
            <a:r>
              <a:rPr lang="fr-FR" sz="2800" b="1" i="1" dirty="0" smtClean="0"/>
              <a:t>a: largeur</a:t>
            </a:r>
          </a:p>
          <a:p>
            <a:r>
              <a:rPr lang="fr-FR" sz="2800" b="1" i="1" dirty="0" smtClean="0"/>
              <a:t>b: hauteur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2600" y="1600200"/>
            <a:ext cx="3733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Level</a:t>
            </a:r>
            <a:r>
              <a:rPr lang="fr-FR" sz="3200" dirty="0" smtClean="0"/>
              <a:t> 1: Exercice 2</a:t>
            </a:r>
            <a:endParaRPr 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09600"/>
            <a:ext cx="49404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79070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V="1">
            <a:off x="3276600" y="990600"/>
            <a:ext cx="3352800" cy="1371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05600" y="609600"/>
            <a:ext cx="2220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ellipse(50,50,80,80 ) ;</a:t>
            </a:r>
          </a:p>
          <a:p>
            <a:endParaRPr lang="fr-FR" b="1" i="1" dirty="0" smtClean="0"/>
          </a:p>
          <a:p>
            <a:r>
              <a:rPr lang="fr-FR" b="1" i="1" dirty="0" err="1" smtClean="0"/>
              <a:t>Why</a:t>
            </a:r>
            <a:r>
              <a:rPr lang="fr-FR" b="1" i="1" dirty="0" smtClean="0"/>
              <a:t> ??</a:t>
            </a:r>
            <a:endParaRPr lang="en-US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Level1 - </a:t>
            </a:r>
            <a:r>
              <a:rPr lang="fr-FR" sz="3200" dirty="0" err="1" smtClean="0"/>
              <a:t>Processing</a:t>
            </a:r>
            <a:r>
              <a:rPr lang="fr-FR" sz="3200" dirty="0" smtClean="0"/>
              <a:t> </a:t>
            </a:r>
            <a:r>
              <a:rPr lang="fr-FR" sz="3200" dirty="0" err="1" smtClean="0"/>
              <a:t>Coordinates</a:t>
            </a:r>
            <a:endParaRPr lang="en-US" dirty="0" smtClean="0"/>
          </a:p>
        </p:txBody>
      </p:sp>
      <p:pic>
        <p:nvPicPr>
          <p:cNvPr id="34820" name="Picture 4" descr="http://processing.org/tutorials/drawing/imgs/1.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455739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1  : placer le cercle en bas à gauche (3 min.)</a:t>
            </a:r>
            <a:endParaRPr lang="en-US" dirty="0" smtClean="0"/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89535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Challenge Level1  : Correction </a:t>
            </a:r>
            <a:endParaRPr 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b="54351"/>
          <a:stretch>
            <a:fillRect/>
          </a:stretch>
        </p:blipFill>
        <p:spPr bwMode="auto">
          <a:xfrm>
            <a:off x="1295400" y="1219200"/>
            <a:ext cx="678227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2 : shapes </a:t>
            </a:r>
            <a:endParaRPr lang="en-US" b="1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62000" y="4114800"/>
            <a:ext cx="3733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point(</a:t>
            </a:r>
            <a:r>
              <a:rPr lang="en-US" sz="2800" b="1" i="1" dirty="0" err="1" smtClean="0"/>
              <a:t>x,y</a:t>
            </a:r>
            <a:r>
              <a:rPr lang="en-US" sz="2800" b="1" i="1" dirty="0" smtClean="0"/>
              <a:t> ) ;</a:t>
            </a:r>
          </a:p>
          <a:p>
            <a:r>
              <a:rPr lang="fr-FR" sz="2800" b="1" i="1" dirty="0" smtClean="0"/>
              <a:t>=&gt; 1 point = 1 pixel = très petit </a:t>
            </a:r>
            <a:endParaRPr lang="en-US" sz="2800" b="1" i="1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104900" y="2628900"/>
            <a:ext cx="1447800" cy="1371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flipH="1">
            <a:off x="1905000" y="990600"/>
            <a:ext cx="1295400" cy="1676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Objectifs</a:t>
            </a:r>
            <a:r>
              <a:rPr lang="en-US" sz="3200" dirty="0" smtClean="0"/>
              <a:t> de la </a:t>
            </a:r>
            <a:r>
              <a:rPr lang="en-US" sz="3200" dirty="0" err="1" smtClean="0"/>
              <a:t>semaine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7620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à la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programmation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processing et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à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l’électronique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numérique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et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analogique</a:t>
            </a: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 Initiation </a:t>
            </a:r>
            <a:r>
              <a:rPr lang="fr-FR" sz="2400" dirty="0" smtClean="0">
                <a:latin typeface="+mj-lt"/>
                <a:ea typeface="+mj-ea"/>
                <a:cs typeface="+mj-cs"/>
              </a:rPr>
              <a:t>à la fabrication numérique (impression 3D, laser cutter</a:t>
            </a:r>
            <a:r>
              <a:rPr lang="fr-FR" sz="2400" dirty="0" smtClean="0">
                <a:latin typeface="+mj-lt"/>
                <a:ea typeface="+mj-ea"/>
                <a:cs typeface="+mj-cs"/>
              </a:rPr>
              <a:t>) </a:t>
            </a:r>
            <a:endParaRPr lang="fr-FR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4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0" descr="http://main.makeuseoflimited.netdna-cdn.com/wp-content/uploads/2013/06/pots.jpg?b95a06"/>
          <p:cNvPicPr>
            <a:picLocks noChangeAspect="1" noChangeArrowheads="1"/>
          </p:cNvPicPr>
          <p:nvPr/>
        </p:nvPicPr>
        <p:blipFill>
          <a:blip r:embed="rId2" cstate="print"/>
          <a:srcRect r="12152"/>
          <a:stretch>
            <a:fillRect/>
          </a:stretch>
        </p:blipFill>
        <p:spPr bwMode="auto">
          <a:xfrm>
            <a:off x="685801" y="4191000"/>
            <a:ext cx="2971800" cy="2276272"/>
          </a:xfrm>
          <a:prstGeom prst="rect">
            <a:avLst/>
          </a:prstGeom>
          <a:noFill/>
        </p:spPr>
      </p:pic>
      <p:pic>
        <p:nvPicPr>
          <p:cNvPr id="6" name="Picture 18" descr="https://s3.amazonaws.com/ksr/assets/000/701/412/12a2dda93707997799c09f23ba910b72_large.jpg?13722454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114800"/>
            <a:ext cx="2971800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2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57200" y="3886200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line(</a:t>
            </a:r>
            <a:r>
              <a:rPr lang="en-US" sz="2800" b="1" i="1" dirty="0" err="1" smtClean="0"/>
              <a:t>xa,ya,xb,yb</a:t>
            </a:r>
            <a:r>
              <a:rPr lang="en-US" sz="2800" b="1" i="1" dirty="0" smtClean="0"/>
              <a:t> ) 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009900" y="3238500"/>
            <a:ext cx="1447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 descr="http://processing.org/tutorials/drawing/imgs/1.6.jpg"/>
          <p:cNvPicPr>
            <a:picLocks noChangeAspect="1" noChangeArrowheads="1"/>
          </p:cNvPicPr>
          <p:nvPr/>
        </p:nvPicPr>
        <p:blipFill>
          <a:blip r:embed="rId3" cstate="print"/>
          <a:srcRect l="13461" r="42308"/>
          <a:stretch>
            <a:fillRect/>
          </a:stretch>
        </p:blipFill>
        <p:spPr bwMode="auto">
          <a:xfrm>
            <a:off x="4114800" y="2631975"/>
            <a:ext cx="4114800" cy="422602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flipH="1">
            <a:off x="2971800" y="838200"/>
            <a:ext cx="1295400" cy="1752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2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352800" y="3657600"/>
            <a:ext cx="3352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i="1" dirty="0" err="1" smtClean="0"/>
              <a:t>rect</a:t>
            </a:r>
            <a:r>
              <a:rPr lang="en-US" sz="2400" b="1" i="1" dirty="0" smtClean="0"/>
              <a:t>(</a:t>
            </a:r>
            <a:r>
              <a:rPr lang="en-US" sz="2400" b="1" i="1" dirty="0" err="1" smtClean="0"/>
              <a:t>x,y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largeur</a:t>
            </a:r>
            <a:r>
              <a:rPr lang="en-US" sz="2400" b="1" i="1" dirty="0" smtClean="0"/>
              <a:t>, hauteur);</a:t>
            </a:r>
          </a:p>
          <a:p>
            <a:endParaRPr lang="fr-FR" sz="2400" b="1" i="1" dirty="0" smtClean="0"/>
          </a:p>
          <a:p>
            <a:pPr>
              <a:buFont typeface="Symbol"/>
              <a:buChar char="Þ"/>
            </a:pPr>
            <a:r>
              <a:rPr lang="fr-FR" sz="2400" b="1" i="1" dirty="0" smtClean="0"/>
              <a:t>x, y du coin haut gauche</a:t>
            </a:r>
          </a:p>
          <a:p>
            <a:r>
              <a:rPr lang="fr-FR" sz="2400" b="1" i="1" dirty="0" smtClean="0"/>
              <a:t>Sauf si avant on </a:t>
            </a:r>
            <a:r>
              <a:rPr lang="fr-FR" sz="2400" b="1" i="1" dirty="0" err="1" smtClean="0"/>
              <a:t>ecrit</a:t>
            </a:r>
            <a:r>
              <a:rPr lang="fr-FR" sz="2400" b="1" i="1" dirty="0" smtClean="0"/>
              <a:t>:</a:t>
            </a:r>
          </a:p>
          <a:p>
            <a:r>
              <a:rPr lang="fr-FR" sz="2400" b="1" i="1" dirty="0" err="1" smtClean="0"/>
              <a:t>rectMode</a:t>
            </a:r>
            <a:r>
              <a:rPr lang="fr-FR" sz="2400" b="1" i="1" dirty="0" smtClean="0"/>
              <a:t>(CENTER); </a:t>
            </a:r>
            <a:endParaRPr lang="en-US" sz="2400" b="1" i="1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106194" y="3199606"/>
            <a:ext cx="1066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4191000" y="838200"/>
            <a:ext cx="1676400" cy="1828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http://processing.org/tutorials/drawing/imgs/1.7.jpg"/>
          <p:cNvPicPr>
            <a:picLocks noChangeAspect="1" noChangeArrowheads="1"/>
          </p:cNvPicPr>
          <p:nvPr/>
        </p:nvPicPr>
        <p:blipFill>
          <a:blip r:embed="rId3" cstate="print"/>
          <a:srcRect l="12403" r="44186"/>
          <a:stretch>
            <a:fillRect/>
          </a:stretch>
        </p:blipFill>
        <p:spPr bwMode="auto">
          <a:xfrm>
            <a:off x="228600" y="2286000"/>
            <a:ext cx="3058403" cy="3200400"/>
          </a:xfrm>
          <a:prstGeom prst="rect">
            <a:avLst/>
          </a:prstGeom>
          <a:noFill/>
        </p:spPr>
      </p:pic>
      <p:pic>
        <p:nvPicPr>
          <p:cNvPr id="43012" name="Picture 4" descr="http://processing.org/tutorials/drawing/imgs/1.8.jpg"/>
          <p:cNvPicPr>
            <a:picLocks noChangeAspect="1" noChangeArrowheads="1"/>
          </p:cNvPicPr>
          <p:nvPr/>
        </p:nvPicPr>
        <p:blipFill>
          <a:blip r:embed="rId4" cstate="print"/>
          <a:srcRect l="14884" r="44186"/>
          <a:stretch>
            <a:fillRect/>
          </a:stretch>
        </p:blipFill>
        <p:spPr bwMode="auto">
          <a:xfrm>
            <a:off x="6629400" y="4067175"/>
            <a:ext cx="2514600" cy="2790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Challenge Level 2  : </a:t>
            </a:r>
            <a:r>
              <a:rPr lang="en-US" sz="3200" dirty="0" err="1" smtClean="0"/>
              <a:t>dessiner</a:t>
            </a:r>
            <a:r>
              <a:rPr lang="en-US" sz="3200" dirty="0" smtClean="0"/>
              <a:t> </a:t>
            </a:r>
            <a:r>
              <a:rPr lang="en-US" sz="3200" dirty="0" err="1" smtClean="0"/>
              <a:t>une</a:t>
            </a:r>
            <a:r>
              <a:rPr lang="en-US" sz="3200" dirty="0" smtClean="0"/>
              <a:t> </a:t>
            </a:r>
            <a:r>
              <a:rPr lang="en-US" sz="3200" dirty="0" err="1" smtClean="0"/>
              <a:t>balle</a:t>
            </a:r>
            <a:r>
              <a:rPr lang="en-US" sz="3200" dirty="0" smtClean="0"/>
              <a:t> un </a:t>
            </a:r>
            <a:r>
              <a:rPr lang="en-US" sz="3200" dirty="0" err="1" smtClean="0"/>
              <a:t>mur</a:t>
            </a:r>
            <a:r>
              <a:rPr lang="en-US" sz="3200" dirty="0" smtClean="0"/>
              <a:t> et </a:t>
            </a:r>
            <a:r>
              <a:rPr lang="en-US" sz="3200" dirty="0" err="1" smtClean="0"/>
              <a:t>une</a:t>
            </a:r>
            <a:r>
              <a:rPr lang="en-US" sz="3200" dirty="0" smtClean="0"/>
              <a:t> </a:t>
            </a:r>
            <a:r>
              <a:rPr lang="en-US" sz="3200" dirty="0" err="1" smtClean="0"/>
              <a:t>raquette</a:t>
            </a:r>
            <a:r>
              <a:rPr lang="en-US" sz="3200" dirty="0" smtClean="0"/>
              <a:t> (10 min.)</a:t>
            </a:r>
            <a:endParaRPr 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4819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410200" y="1371600"/>
            <a:ext cx="37338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err="1" smtClean="0"/>
              <a:t>Toolbox</a:t>
            </a:r>
            <a:endParaRPr lang="fr-FR" sz="2400" b="1" i="1" dirty="0" smtClean="0"/>
          </a:p>
          <a:p>
            <a:r>
              <a:rPr lang="fr-FR" sz="2400" b="1" i="1" dirty="0" smtClean="0"/>
              <a:t>Ellipse </a:t>
            </a:r>
            <a:endParaRPr lang="en-US" sz="2400" b="1" i="1" dirty="0" smtClean="0"/>
          </a:p>
          <a:p>
            <a:r>
              <a:rPr lang="fr-FR" sz="2400" b="1" i="1" dirty="0" smtClean="0"/>
              <a:t>ellipse(</a:t>
            </a:r>
            <a:r>
              <a:rPr lang="fr-FR" sz="2400" b="1" i="1" dirty="0" err="1" smtClean="0"/>
              <a:t>x,y,largeur,hauteur</a:t>
            </a:r>
            <a:r>
              <a:rPr lang="fr-FR" sz="2400" b="1" i="1" dirty="0" smtClean="0"/>
              <a:t>);</a:t>
            </a:r>
          </a:p>
          <a:p>
            <a:endParaRPr lang="fr-FR" sz="2400" b="1" i="1" dirty="0" smtClean="0"/>
          </a:p>
          <a:p>
            <a:r>
              <a:rPr lang="fr-FR" sz="2400" b="1" i="1" dirty="0" smtClean="0"/>
              <a:t>Rectangles :</a:t>
            </a:r>
          </a:p>
          <a:p>
            <a:r>
              <a:rPr lang="fr-FR" sz="2400" b="1" i="1" dirty="0" err="1" smtClean="0"/>
              <a:t>rect</a:t>
            </a:r>
            <a:r>
              <a:rPr lang="fr-FR" sz="2400" b="1" i="1" dirty="0" smtClean="0"/>
              <a:t>(</a:t>
            </a:r>
            <a:r>
              <a:rPr lang="fr-FR" sz="2400" b="1" i="1" dirty="0" err="1" smtClean="0"/>
              <a:t>x,y,largeur,hauteur</a:t>
            </a:r>
            <a:r>
              <a:rPr lang="fr-FR" sz="2400" b="1" i="1" dirty="0" smtClean="0"/>
              <a:t>);</a:t>
            </a:r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2  : Correction</a:t>
            </a:r>
            <a:endParaRPr 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295400"/>
            <a:ext cx="4267200" cy="448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r="41914" b="49786"/>
          <a:stretch>
            <a:fillRect/>
          </a:stretch>
        </p:blipFill>
        <p:spPr bwMode="auto">
          <a:xfrm>
            <a:off x="381000" y="1371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3 : </a:t>
            </a:r>
            <a:r>
              <a:rPr lang="en-US" sz="3200" b="1" dirty="0" err="1" smtClean="0"/>
              <a:t>commentaires</a:t>
            </a:r>
            <a:r>
              <a:rPr lang="en-US" sz="3200" b="1" dirty="0" smtClean="0"/>
              <a:t>  et console </a:t>
            </a:r>
            <a:endParaRPr lang="en-US" b="1" dirty="0" smtClean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676400" y="1295400"/>
            <a:ext cx="6781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>
                <a:solidFill>
                  <a:srgbClr val="FF0000"/>
                </a:solidFill>
              </a:rPr>
              <a:t>//</a:t>
            </a:r>
            <a:r>
              <a:rPr lang="fr-FR" sz="2800" b="1" i="1" dirty="0" smtClean="0"/>
              <a:t>  : la ligne est un </a:t>
            </a:r>
            <a:r>
              <a:rPr lang="fr-FR" sz="2800" b="1" i="1" dirty="0" err="1" smtClean="0"/>
              <a:t>commentaite</a:t>
            </a:r>
            <a:r>
              <a:rPr lang="fr-FR" sz="2800" b="1" i="1" dirty="0" smtClean="0"/>
              <a:t> et n’est pas exécutée</a:t>
            </a:r>
          </a:p>
          <a:p>
            <a:endParaRPr lang="fr-FR" sz="2800" b="1" i="1" dirty="0" smtClean="0"/>
          </a:p>
          <a:p>
            <a:r>
              <a:rPr lang="fr-FR" sz="2800" b="1" i="1" dirty="0" smtClean="0">
                <a:solidFill>
                  <a:srgbClr val="FF0000"/>
                </a:solidFill>
              </a:rPr>
              <a:t>/*</a:t>
            </a:r>
            <a:r>
              <a:rPr lang="fr-FR" sz="2800" b="1" i="1" dirty="0" smtClean="0"/>
              <a:t>   : </a:t>
            </a:r>
            <a:r>
              <a:rPr lang="fr-FR" sz="2800" b="1" i="1" dirty="0" err="1" smtClean="0"/>
              <a:t>debut</a:t>
            </a:r>
            <a:r>
              <a:rPr lang="fr-FR" sz="2800" b="1" i="1" dirty="0" smtClean="0"/>
              <a:t> de commentaire</a:t>
            </a:r>
          </a:p>
          <a:p>
            <a:r>
              <a:rPr lang="fr-FR" sz="2800" b="1" i="1" dirty="0" smtClean="0"/>
              <a:t>Tout ce qui est ici n’est pas </a:t>
            </a:r>
            <a:r>
              <a:rPr lang="fr-FR" sz="2800" b="1" i="1" dirty="0" err="1" smtClean="0"/>
              <a:t>executé</a:t>
            </a:r>
            <a:endParaRPr lang="fr-FR" sz="2800" b="1" i="1" dirty="0" smtClean="0"/>
          </a:p>
          <a:p>
            <a:endParaRPr lang="fr-FR" sz="2800" b="1" i="1" dirty="0" smtClean="0"/>
          </a:p>
          <a:p>
            <a:r>
              <a:rPr lang="fr-FR" sz="2800" b="1" i="1" dirty="0" smtClean="0">
                <a:solidFill>
                  <a:srgbClr val="FF0000"/>
                </a:solidFill>
              </a:rPr>
              <a:t>*/</a:t>
            </a:r>
            <a:r>
              <a:rPr lang="fr-FR" sz="2800" b="1" i="1" dirty="0" smtClean="0"/>
              <a:t>   : fin de commentaire</a:t>
            </a:r>
          </a:p>
          <a:p>
            <a:endParaRPr lang="fr-FR" sz="2800" b="1" i="1" dirty="0" smtClean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04800" y="5029200"/>
            <a:ext cx="8839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2 utilisations : </a:t>
            </a:r>
          </a:p>
          <a:p>
            <a:r>
              <a:rPr lang="fr-FR" sz="2800" b="1" i="1" dirty="0" smtClean="0"/>
              <a:t>	- documenter le code</a:t>
            </a:r>
          </a:p>
          <a:p>
            <a:r>
              <a:rPr lang="fr-FR" sz="2800" b="1" i="1" dirty="0" smtClean="0"/>
              <a:t>	- tester le programme sans un morceau de code sans avoir à effacer </a:t>
            </a:r>
          </a:p>
          <a:p>
            <a:endParaRPr lang="fr-FR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: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 </a:t>
            </a:r>
            <a:r>
              <a:rPr lang="en-US" sz="3200" dirty="0" err="1" smtClean="0"/>
              <a:t>commentaires</a:t>
            </a:r>
            <a:endParaRPr lang="en-US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b="56633"/>
          <a:stretch>
            <a:fillRect/>
          </a:stretch>
        </p:blipFill>
        <p:spPr bwMode="auto">
          <a:xfrm>
            <a:off x="304800" y="1371600"/>
            <a:ext cx="668354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72114"/>
            <a:ext cx="3886200" cy="40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: console et </a:t>
            </a:r>
            <a:r>
              <a:rPr lang="en-US" sz="3200" dirty="0" err="1" smtClean="0"/>
              <a:t>commentaires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4915796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228600" y="5486400"/>
            <a:ext cx="5257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638800" y="2514600"/>
            <a:ext cx="31623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Console de </a:t>
            </a:r>
            <a:r>
              <a:rPr lang="fr-FR" sz="2800" b="1" i="1" dirty="0" err="1" smtClean="0"/>
              <a:t>debug</a:t>
            </a:r>
            <a:r>
              <a:rPr lang="fr-FR" sz="2800" b="1" i="1" dirty="0" smtClean="0"/>
              <a:t> : permet d’afficher des message et erreurs</a:t>
            </a:r>
          </a:p>
          <a:p>
            <a:endParaRPr lang="fr-FR" sz="2800" b="1" i="1" dirty="0" smtClean="0"/>
          </a:p>
          <a:p>
            <a:endParaRPr lang="fr-FR" sz="2800" b="1" i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105400" y="4648200"/>
            <a:ext cx="1066800" cy="45720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3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2 : </a:t>
            </a:r>
            <a:r>
              <a:rPr lang="en-US" sz="3200" dirty="0" err="1" smtClean="0"/>
              <a:t>ecrire</a:t>
            </a:r>
            <a:r>
              <a:rPr lang="en-US" sz="3200" dirty="0" smtClean="0"/>
              <a:t> </a:t>
            </a:r>
            <a:r>
              <a:rPr lang="en-US" sz="3200" dirty="0" err="1" smtClean="0"/>
              <a:t>sur</a:t>
            </a:r>
            <a:r>
              <a:rPr lang="en-US" sz="3200" dirty="0" smtClean="0"/>
              <a:t> la console</a:t>
            </a:r>
            <a:endParaRPr 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57800" y="1295400"/>
            <a:ext cx="31623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err="1" smtClean="0"/>
              <a:t>println</a:t>
            </a:r>
            <a:r>
              <a:rPr lang="fr-FR" sz="2800" b="1" i="1" dirty="0" smtClean="0"/>
              <a:t>(‘’toto’’);</a:t>
            </a:r>
          </a:p>
          <a:p>
            <a:endParaRPr lang="fr-FR" sz="2800" b="1" i="1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1905000"/>
            <a:ext cx="3581400" cy="838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200400"/>
            <a:ext cx="3134584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 flipH="1">
            <a:off x="228600" y="5638800"/>
            <a:ext cx="2971800" cy="914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Challenge Level 3 : en </a:t>
            </a:r>
            <a:r>
              <a:rPr lang="en-US" sz="2400" dirty="0" err="1" smtClean="0"/>
              <a:t>utilisant</a:t>
            </a:r>
            <a:r>
              <a:rPr lang="en-US" sz="2400" dirty="0" smtClean="0"/>
              <a:t> </a:t>
            </a:r>
            <a:r>
              <a:rPr lang="en-US" sz="2400" dirty="0" err="1" smtClean="0"/>
              <a:t>juste</a:t>
            </a:r>
            <a:r>
              <a:rPr lang="en-US" sz="2400" dirty="0" smtClean="0"/>
              <a:t> les </a:t>
            </a:r>
            <a:r>
              <a:rPr lang="en-US" sz="2400" dirty="0" err="1" smtClean="0"/>
              <a:t>commentaires</a:t>
            </a:r>
            <a:r>
              <a:rPr lang="en-US" sz="2400" dirty="0" smtClean="0"/>
              <a:t> et en </a:t>
            </a:r>
            <a:r>
              <a:rPr lang="en-US" sz="2400" dirty="0" err="1" smtClean="0"/>
              <a:t>changeant</a:t>
            </a:r>
            <a:r>
              <a:rPr lang="en-US" sz="2400" dirty="0" smtClean="0"/>
              <a:t> les </a:t>
            </a:r>
            <a:r>
              <a:rPr lang="en-US" sz="2400" dirty="0" err="1" smtClean="0"/>
              <a:t>parametres</a:t>
            </a:r>
            <a:r>
              <a:rPr lang="en-US" sz="2400" dirty="0" smtClean="0"/>
              <a:t> </a:t>
            </a:r>
            <a:r>
              <a:rPr lang="en-US" sz="2400" dirty="0" err="1" smtClean="0"/>
              <a:t>retrouver</a:t>
            </a:r>
            <a:r>
              <a:rPr lang="en-US" sz="2400" dirty="0" smtClean="0"/>
              <a:t> </a:t>
            </a:r>
            <a:r>
              <a:rPr lang="en-US" sz="2400" dirty="0" err="1" smtClean="0"/>
              <a:t>l’ecran</a:t>
            </a:r>
            <a:r>
              <a:rPr lang="en-US" sz="2400" dirty="0" smtClean="0"/>
              <a:t> </a:t>
            </a:r>
            <a:r>
              <a:rPr lang="en-US" sz="2400" dirty="0" err="1" smtClean="0"/>
              <a:t>d’avant</a:t>
            </a:r>
            <a:r>
              <a:rPr lang="en-US" sz="2400" dirty="0" smtClean="0"/>
              <a:t> 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066800"/>
            <a:ext cx="49149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172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Tips  : changer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parametres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de fill(),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stroke() , background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457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Challenge Level 3 : correction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61722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Bonus 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comprendre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comment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marchent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fill(),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stroke() , background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33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Organisation</a:t>
            </a:r>
            <a:r>
              <a:rPr lang="en-US" sz="3200" dirty="0" smtClean="0"/>
              <a:t> de la </a:t>
            </a:r>
            <a:r>
              <a:rPr lang="en-US" sz="3200" dirty="0" err="1" smtClean="0"/>
              <a:t>semaine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2954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Mardi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ou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mercredi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 :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 Processing/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dirty="0" smtClean="0"/>
              <a:t>=</a:t>
            </a:r>
            <a:r>
              <a:rPr lang="fr-FR" sz="2800" dirty="0" smtClean="0"/>
              <a:t>&gt; </a:t>
            </a:r>
            <a:r>
              <a:rPr lang="fr-FR" sz="2800" dirty="0" err="1" smtClean="0"/>
              <a:t>Pong</a:t>
            </a:r>
            <a:r>
              <a:rPr lang="fr-FR" sz="2800" dirty="0" smtClean="0"/>
              <a:t>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Jeudi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ou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vendredi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 smtClean="0">
                <a:latin typeface="+mj-lt"/>
                <a:ea typeface="+mj-ea"/>
                <a:cs typeface="+mj-cs"/>
              </a:rPr>
              <a:t>matin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  :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Petit 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projet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 smtClean="0">
                <a:latin typeface="+mj-lt"/>
                <a:ea typeface="+mj-ea"/>
                <a:cs typeface="+mj-cs"/>
              </a:rPr>
              <a:t>jeux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video </a:t>
            </a:r>
          </a:p>
          <a:p>
            <a:pPr lvl="0">
              <a:spcBef>
                <a:spcPct val="0"/>
              </a:spcBef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b="1" dirty="0" smtClean="0">
                <a:latin typeface="+mj-lt"/>
                <a:ea typeface="+mj-ea"/>
                <a:cs typeface="+mj-cs"/>
              </a:rPr>
              <a:t>Vendredi :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Presentation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en-US" sz="2800" dirty="0" smtClean="0"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5344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4 : introduction GUI</a:t>
            </a:r>
            <a:endParaRPr lang="en-US" b="1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038997" y="3352403"/>
            <a:ext cx="2743994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5715000" y="2133600"/>
            <a:ext cx="28194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smtClean="0"/>
              <a:t>S’</a:t>
            </a:r>
            <a:r>
              <a:rPr lang="fr-FR" sz="2400" b="1" i="1" dirty="0" err="1" smtClean="0"/>
              <a:t>execute</a:t>
            </a:r>
            <a:r>
              <a:rPr lang="fr-FR" sz="2400" b="1" i="1" dirty="0" smtClean="0"/>
              <a:t> qu’une seule fois</a:t>
            </a:r>
          </a:p>
          <a:p>
            <a:pPr algn="ctr"/>
            <a:endParaRPr lang="fr-FR" sz="2400" b="1" i="1" dirty="0" smtClean="0"/>
          </a:p>
          <a:p>
            <a:pPr algn="ctr"/>
            <a:r>
              <a:rPr lang="fr-FR" sz="2400" b="1" i="1" dirty="0" smtClean="0"/>
              <a:t>:-(</a:t>
            </a:r>
          </a:p>
          <a:p>
            <a:pPr algn="ctr"/>
            <a:endParaRPr lang="fr-FR" sz="2400" b="1" i="1" dirty="0" smtClean="0"/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4800600" cy="555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https://encrypted-tbn0.gstatic.com/images?q=tbn:ANd9GcRPU-b9paHKD2lRdgW_eeR9uxlwEjviAMddIsU9cXinDC3NZjR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4374428" cy="3276600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28600" y="228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introduction GUI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5257800" y="1219200"/>
            <a:ext cx="2819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i="1" dirty="0" smtClean="0"/>
              <a:t>GUI : </a:t>
            </a:r>
            <a:r>
              <a:rPr lang="fr-FR" sz="2400" b="1" i="1" dirty="0" err="1" smtClean="0"/>
              <a:t>Graphical</a:t>
            </a:r>
            <a:r>
              <a:rPr lang="fr-FR" sz="2400" b="1" i="1" dirty="0" smtClean="0"/>
              <a:t> User interface</a:t>
            </a:r>
          </a:p>
          <a:p>
            <a:pPr algn="ctr"/>
            <a:endParaRPr lang="fr-FR" sz="2400" b="1" i="1" dirty="0" smtClean="0"/>
          </a:p>
          <a:p>
            <a:pPr algn="ctr"/>
            <a:r>
              <a:rPr lang="fr-FR" sz="2400" b="1" i="1" dirty="0" smtClean="0"/>
              <a:t>=&gt; Réagit en permanence aux input de l’utilisateur </a:t>
            </a:r>
          </a:p>
          <a:p>
            <a:pPr algn="ctr"/>
            <a:endParaRPr lang="fr-FR" sz="2400" b="1" i="1" dirty="0" smtClean="0"/>
          </a:p>
          <a:p>
            <a:endParaRPr lang="fr-FR" sz="2400" b="1" i="1" dirty="0" smtClean="0"/>
          </a:p>
          <a:p>
            <a:endParaRPr lang="fr-FR" sz="24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4 : void draw() et void setup ()</a:t>
            </a:r>
            <a:endParaRPr lang="en-US" dirty="0" smtClean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1143000"/>
            <a:ext cx="3581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setup()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smtClean="0">
                <a:latin typeface="+mj-lt"/>
                <a:ea typeface="+mj-ea"/>
                <a:cs typeface="+mj-cs"/>
              </a:rPr>
              <a:t>  //le code ici ne s’</a:t>
            </a:r>
            <a:r>
              <a:rPr lang="fr-FR" sz="1400" dirty="0" err="1" smtClean="0">
                <a:latin typeface="+mj-lt"/>
                <a:ea typeface="+mj-ea"/>
                <a:cs typeface="+mj-cs"/>
              </a:rPr>
              <a:t>execute</a:t>
            </a:r>
            <a:r>
              <a:rPr lang="fr-FR" sz="1400" dirty="0" smtClean="0">
                <a:latin typeface="+mj-lt"/>
                <a:ea typeface="+mj-ea"/>
                <a:cs typeface="+mj-cs"/>
              </a:rPr>
              <a:t> qu’une fois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 }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=&gt; s’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execute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une fois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2743200"/>
            <a:ext cx="3505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3733800"/>
            <a:ext cx="3505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5410200" y="5410200"/>
            <a:ext cx="31242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setup et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draw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=&gt; Block de code = fonction (a garder en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tete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)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10200" y="3352800"/>
            <a:ext cx="3581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void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draw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{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smtClean="0">
                <a:latin typeface="+mj-lt"/>
                <a:ea typeface="+mj-ea"/>
                <a:cs typeface="+mj-cs"/>
              </a:rPr>
              <a:t>  //le code ici s’</a:t>
            </a:r>
            <a:r>
              <a:rPr lang="fr-FR" sz="1400" dirty="0" err="1" smtClean="0">
                <a:latin typeface="+mj-lt"/>
                <a:ea typeface="+mj-ea"/>
                <a:cs typeface="+mj-cs"/>
              </a:rPr>
              <a:t>execute</a:t>
            </a:r>
            <a:r>
              <a:rPr lang="fr-FR" sz="1400" dirty="0" smtClean="0">
                <a:latin typeface="+mj-lt"/>
                <a:ea typeface="+mj-ea"/>
                <a:cs typeface="+mj-cs"/>
              </a:rPr>
              <a:t> en continu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 }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=&gt; s’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execute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une fois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441351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0600"/>
            <a:ext cx="434764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1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4943475" cy="571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066800"/>
            <a:ext cx="3962400" cy="416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4 : mouse input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3000" y="1600200"/>
            <a:ext cx="7239000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coordonée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 X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coordonnées en Y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Ex: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ellipse (</a:t>
            </a: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, </a:t>
            </a: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, 80,80) 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=&gt;  Trace une ellipse aux coordonnées x y de la souris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371600"/>
            <a:ext cx="369627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762000"/>
            <a:ext cx="461113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Level 4 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E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371600"/>
            <a:ext cx="369627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762000"/>
            <a:ext cx="4343401" cy="502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8600" y="58674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A la  fin de l’exercice remettre ellipse à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Ellipse(250,250,80,80) </a:t>
            </a: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Challenge 4 : Afficher la raquette aux qui suit  la souris que en Y et afficher ces coordonnées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(10 min.)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3962400" cy="416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0" y="1371600"/>
            <a:ext cx="3657600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Toolbox</a:t>
            </a:r>
            <a:endParaRPr lang="fr-FR" sz="2000" b="1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mouseX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coordonée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 X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mouseY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coordonnées en Y de la souris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latin typeface="+mj-lt"/>
                <a:ea typeface="+mj-ea"/>
                <a:cs typeface="+mj-cs"/>
              </a:rPr>
              <a:t>Challenge 4 : Correction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4495800" cy="52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371600"/>
            <a:ext cx="4038600" cy="424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Team up </a:t>
            </a:r>
            <a:r>
              <a:rPr lang="fr-FR" dirty="0" smtClean="0"/>
              <a:t> !</a:t>
            </a:r>
            <a:endParaRPr lang="en-US" dirty="0" smtClean="0"/>
          </a:p>
        </p:txBody>
      </p:sp>
      <p:pic>
        <p:nvPicPr>
          <p:cNvPr id="1026" name="Picture 2" descr="https://encrypted-tbn1.gstatic.com/images?q=tbn:ANd9GcT2Mtw-feMwxi8qOWGJwLBLQLCm3flUY8A_kzurdLdbvqyRIvR1d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752600"/>
            <a:ext cx="4512564" cy="35814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4200" y="5638800"/>
            <a:ext cx="33528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Team of 2 : 1 L1 / 1L2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810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latin typeface="+mj-lt"/>
                <a:ea typeface="+mj-ea"/>
                <a:cs typeface="+mj-cs"/>
              </a:rPr>
              <a:t>Comment effacer l’</a:t>
            </a:r>
            <a:r>
              <a:rPr lang="fr-FR" sz="3200" dirty="0" err="1" smtClean="0">
                <a:latin typeface="+mj-lt"/>
                <a:ea typeface="+mj-ea"/>
                <a:cs typeface="+mj-cs"/>
              </a:rPr>
              <a:t>ecran</a:t>
            </a:r>
            <a:r>
              <a:rPr lang="fr-FR" sz="3200" dirty="0" smtClean="0">
                <a:latin typeface="+mj-lt"/>
                <a:ea typeface="+mj-ea"/>
                <a:cs typeface="+mj-cs"/>
              </a:rPr>
              <a:t> ?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219200"/>
            <a:ext cx="3581400" cy="376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400"/>
            <a:ext cx="480875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562600" y="5181600"/>
            <a:ext cx="31623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i="1" dirty="0" smtClean="0"/>
              <a:t>background(0);</a:t>
            </a:r>
          </a:p>
          <a:p>
            <a:endParaRPr lang="fr-FR" sz="2800" b="1" i="1" dirty="0" smtClean="0"/>
          </a:p>
          <a:p>
            <a:r>
              <a:rPr lang="fr-FR" sz="2800" b="1" i="1" dirty="0" smtClean="0"/>
              <a:t>: mettre le fond en noir  (0) en continu</a:t>
            </a:r>
          </a:p>
          <a:p>
            <a:endParaRPr lang="fr-FR" sz="2800" b="1" i="1" dirty="0" smtClean="0"/>
          </a:p>
          <a:p>
            <a:endParaRPr lang="fr-FR" sz="2800" b="1" i="1" dirty="0" smtClean="0"/>
          </a:p>
          <a:p>
            <a:endParaRPr lang="fr-FR" sz="2800" b="1" i="1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1371600" y="2971800"/>
            <a:ext cx="4038600" cy="2286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5 : variables</a:t>
            </a:r>
            <a:endParaRPr lang="en-US" b="1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914400"/>
            <a:ext cx="6477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Variable :  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valeur d’un certain type stockée en mémoire vive qui est modifiée par le programme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Une variable a toujours un type. Si une variable ne change pas on l’appelle constante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Ex : le score , la position de la souris , la position de la balle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Types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Int :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entier  ex: 1 ,2,3,- 4,0 …</a:t>
            </a:r>
          </a:p>
          <a:p>
            <a:pPr lvl="0">
              <a:spcBef>
                <a:spcPct val="0"/>
              </a:spcBef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Float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 nombre à virgule  ex : 0.01  , 1.56 , 7.89</a:t>
            </a:r>
          </a:p>
          <a:p>
            <a:pPr lvl="0">
              <a:spcBef>
                <a:spcPct val="0"/>
              </a:spcBef>
            </a:pPr>
            <a:r>
              <a:rPr lang="fr-FR" sz="2000" b="1" dirty="0" err="1" smtClean="0">
                <a:latin typeface="+mj-lt"/>
                <a:ea typeface="+mj-ea"/>
                <a:cs typeface="+mj-cs"/>
              </a:rPr>
              <a:t>Boolean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 :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0 ou 1</a:t>
            </a: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Char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 : caractère ex : a</a:t>
            </a:r>
          </a:p>
          <a:p>
            <a:pPr lvl="0">
              <a:spcBef>
                <a:spcPct val="0"/>
              </a:spcBef>
            </a:pPr>
            <a:r>
              <a:rPr lang="fr-FR" sz="2000" b="1" dirty="0" smtClean="0">
                <a:latin typeface="+mj-lt"/>
                <a:ea typeface="+mj-ea"/>
                <a:cs typeface="+mj-cs"/>
              </a:rPr>
              <a:t>String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: chaine de caractères  ex : « toto »</a:t>
            </a:r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5 : variables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1371600"/>
            <a:ext cx="6477000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r>
              <a:rPr lang="fr-FR" sz="2000" b="1" dirty="0" smtClean="0"/>
              <a:t>Comment utiliser les variables  :</a:t>
            </a:r>
          </a:p>
          <a:p>
            <a:pPr lvl="0">
              <a:spcBef>
                <a:spcPct val="0"/>
              </a:spcBef>
            </a:pPr>
            <a:r>
              <a:rPr lang="fr-FR" sz="2000" dirty="0" smtClean="0"/>
              <a:t>A faire une fois au début du programme : déclaration et initialisation 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r>
              <a:rPr lang="fr-FR" sz="2000" b="1" dirty="0" err="1" smtClean="0"/>
              <a:t>int</a:t>
            </a:r>
            <a:r>
              <a:rPr lang="fr-FR" sz="2000" b="1" dirty="0" smtClean="0"/>
              <a:t>  score  = 0 ;  // déclare et initialise la variable score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533400" y="2667000"/>
            <a:ext cx="838200" cy="228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000" y="5380672"/>
            <a:ext cx="716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Ensuite quand on veut  changer la valeur  :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score = 10;   //le nouveau score est 10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score = score +1;  // on ajoute 1 à la variable score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2004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type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333500" y="2705100"/>
            <a:ext cx="8382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52600" y="3276600"/>
            <a:ext cx="259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Nom de la variable</a:t>
            </a:r>
          </a:p>
        </p:txBody>
      </p:sp>
      <p:pic>
        <p:nvPicPr>
          <p:cNvPr id="15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657600"/>
            <a:ext cx="1676400" cy="145380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971800" y="3886200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Case sensitive : score  et Score sont différents</a:t>
            </a:r>
          </a:p>
          <a:p>
            <a:pPr lvl="0">
              <a:spcBef>
                <a:spcPct val="0"/>
              </a:spcBef>
            </a:pPr>
            <a:r>
              <a:rPr lang="fr-FR" u="sng" dirty="0" smtClean="0">
                <a:solidFill>
                  <a:srgbClr val="FF0000"/>
                </a:solidFill>
              </a:rPr>
              <a:t>Pas d’espaces ni d’accents ni +-/=*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Pas de nom qui seraient pris par le système ex : ellipse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IL FAUT DONNER DES NOMS INTELLIGIBLES AUX VARIABLES</a:t>
            </a: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(pas toto !!) 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5 : variables</a:t>
            </a: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533400"/>
            <a:ext cx="64770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endParaRPr lang="fr-FR" sz="2000" b="1" dirty="0" smtClean="0"/>
          </a:p>
          <a:p>
            <a:pPr lvl="0">
              <a:spcBef>
                <a:spcPct val="0"/>
              </a:spcBef>
            </a:pPr>
            <a:r>
              <a:rPr lang="fr-FR" sz="2000" b="1" dirty="0" smtClean="0"/>
              <a:t>Portée des variables:</a:t>
            </a:r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/>
          </a:p>
          <a:p>
            <a:pPr lvl="0">
              <a:spcBef>
                <a:spcPct val="0"/>
              </a:spcBef>
            </a:pPr>
            <a:endParaRPr lang="fr-FR" sz="20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5105400" cy="590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>
            <a:off x="1219200" y="2362200"/>
            <a:ext cx="4572000" cy="7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00" y="1981200"/>
            <a:ext cx="259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En simplifiant: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  <a:p>
            <a:pPr lvl="0">
              <a:spcBef>
                <a:spcPct val="0"/>
              </a:spcBef>
            </a:pPr>
            <a:r>
              <a:rPr lang="fr-FR" dirty="0" smtClean="0"/>
              <a:t>On déclare les variables avant le setup pour que tout le monde puisse y accéder</a:t>
            </a:r>
          </a:p>
        </p:txBody>
      </p:sp>
      <p:pic>
        <p:nvPicPr>
          <p:cNvPr id="22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14800"/>
            <a:ext cx="1230138" cy="10668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6324600" y="4038600"/>
            <a:ext cx="281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On ne peut pas accéder à des variables si on ne les pas déclarées auparavant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r>
              <a:rPr lang="fr-FR" dirty="0" smtClean="0">
                <a:solidFill>
                  <a:srgbClr val="FF0000"/>
                </a:solidFill>
              </a:rPr>
              <a:t>On ne peut pas changer le type des variables après leur déclaration</a:t>
            </a: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  <a:p>
            <a:pPr lvl="0">
              <a:spcBef>
                <a:spcPct val="0"/>
              </a:spcBef>
            </a:pPr>
            <a:endParaRPr lang="fr-F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5 : trouver les variables (et leurs types) dont on a besoin pour le </a:t>
            </a:r>
            <a:r>
              <a:rPr lang="fr-FR" sz="3200" dirty="0" err="1" smtClean="0"/>
              <a:t>pong</a:t>
            </a:r>
            <a:r>
              <a:rPr lang="fr-FR" sz="3200" dirty="0" smtClean="0"/>
              <a:t> et les déclarer – (10 min.) 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057400"/>
            <a:ext cx="3581400" cy="376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8382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Challenge </a:t>
            </a:r>
            <a:r>
              <a:rPr lang="fr-FR" sz="3200" dirty="0" err="1" smtClean="0"/>
              <a:t>Level</a:t>
            </a:r>
            <a:r>
              <a:rPr lang="fr-FR" sz="3200" dirty="0" smtClean="0"/>
              <a:t> 5 : correction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5240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85800"/>
            <a:ext cx="5181600" cy="5993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6 : boucles = Loops</a:t>
            </a: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1219200"/>
            <a:ext cx="739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i&lt;=10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114300" y="3009900"/>
            <a:ext cx="3048000" cy="7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47244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Initialisation du  compteur (paramètre de sortie de la boucle)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1295400" y="2667000"/>
            <a:ext cx="3352800" cy="10668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24200" y="50292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condition de sortie de la boucle ici si </a:t>
            </a:r>
            <a:r>
              <a:rPr lang="fr-FR" dirty="0" err="1" smtClean="0"/>
              <a:t>iest</a:t>
            </a:r>
            <a:r>
              <a:rPr lang="fr-FR" dirty="0" smtClean="0"/>
              <a:t> plus petit ou </a:t>
            </a:r>
            <a:r>
              <a:rPr lang="fr-FR" dirty="0" err="1" smtClean="0"/>
              <a:t>eagal</a:t>
            </a:r>
            <a:r>
              <a:rPr lang="fr-FR" dirty="0" smtClean="0"/>
              <a:t> à 10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3200400" y="1524000"/>
            <a:ext cx="4343400" cy="38862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72200" y="5562600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dirty="0" smtClean="0"/>
              <a:t>Pas de la boucle ici i est incrémenté de 1 à chaque tour de boucle </a:t>
            </a:r>
          </a:p>
          <a:p>
            <a:pPr lvl="0">
              <a:spcBef>
                <a:spcPct val="0"/>
              </a:spcBef>
            </a:pPr>
            <a:r>
              <a:rPr lang="fr-FR" dirty="0" smtClean="0"/>
              <a:t>(i++  =&gt; i=i+1)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6 : boucles = Loops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9600" y="990600"/>
            <a:ext cx="7391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i&lt;=10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</a:t>
            </a:r>
            <a:r>
              <a:rPr lang="fr-FR" b="1" dirty="0" err="1" smtClean="0"/>
              <a:t>println</a:t>
            </a:r>
            <a:r>
              <a:rPr lang="fr-FR" b="1" dirty="0" smtClean="0"/>
              <a:t>(i);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println</a:t>
            </a:r>
            <a:r>
              <a:rPr lang="fr-FR" b="1" dirty="0" smtClean="0"/>
              <a:t>(« toto »);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85800" y="3200400"/>
            <a:ext cx="7391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Int i =0 =&gt; </a:t>
            </a:r>
            <a:r>
              <a:rPr lang="fr-FR" b="1" dirty="0" err="1" smtClean="0"/>
              <a:t>println</a:t>
            </a:r>
            <a:r>
              <a:rPr lang="fr-FR" b="1" dirty="0" smtClean="0"/>
              <a:t>(0)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 =  1   </a:t>
            </a:r>
            <a:r>
              <a:rPr lang="fr-FR" b="1" dirty="0" err="1" smtClean="0"/>
              <a:t>ptintln</a:t>
            </a:r>
            <a:r>
              <a:rPr lang="fr-FR" b="1" dirty="0" smtClean="0"/>
              <a:t>(« 1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 =  2   </a:t>
            </a:r>
            <a:r>
              <a:rPr lang="fr-FR" b="1" dirty="0" err="1" smtClean="0"/>
              <a:t>ptintln</a:t>
            </a:r>
            <a:r>
              <a:rPr lang="fr-FR" b="1" dirty="0" smtClean="0"/>
              <a:t>(« 2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.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i=10 </a:t>
            </a:r>
            <a:r>
              <a:rPr lang="fr-FR" b="1" dirty="0" err="1" smtClean="0"/>
              <a:t>println</a:t>
            </a:r>
            <a:r>
              <a:rPr lang="fr-FR" b="1" dirty="0" smtClean="0"/>
              <a:t>(« 10 »);</a:t>
            </a:r>
          </a:p>
          <a:p>
            <a:pPr>
              <a:spcBef>
                <a:spcPct val="0"/>
              </a:spcBef>
            </a:pPr>
            <a:r>
              <a:rPr lang="fr-FR" b="1" dirty="0" smtClean="0"/>
              <a:t>Int i=11   =&gt; sortie</a:t>
            </a:r>
          </a:p>
          <a:p>
            <a:pPr>
              <a:spcBef>
                <a:spcPct val="0"/>
              </a:spcBef>
            </a:pPr>
            <a:r>
              <a:rPr lang="fr-FR" b="1" dirty="0" err="1" smtClean="0"/>
              <a:t>println</a:t>
            </a:r>
            <a:r>
              <a:rPr lang="fr-FR" b="1" dirty="0" smtClean="0"/>
              <a:t>(« toto »);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6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</a:t>
            </a:r>
            <a:endParaRPr lang="en-US" dirty="0" smtClean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914401"/>
            <a:ext cx="4800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05000"/>
            <a:ext cx="1230138" cy="1066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3124200"/>
            <a:ext cx="266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i&lt;10 va s’</a:t>
            </a:r>
            <a:r>
              <a:rPr lang="fr-FR" b="1" dirty="0" err="1" smtClean="0"/>
              <a:t>arreter</a:t>
            </a:r>
            <a:r>
              <a:rPr lang="fr-FR" b="1" dirty="0" smtClean="0"/>
              <a:t> a 9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alors que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 &lt;=10  va s’</a:t>
            </a:r>
            <a:r>
              <a:rPr lang="fr-FR" b="1" dirty="0" err="1" smtClean="0"/>
              <a:t>arreter</a:t>
            </a:r>
            <a:r>
              <a:rPr lang="fr-FR" b="1" dirty="0" smtClean="0"/>
              <a:t> à 10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7" name="Rectangle 6"/>
          <p:cNvSpPr/>
          <p:nvPr/>
        </p:nvSpPr>
        <p:spPr>
          <a:xfrm>
            <a:off x="304800" y="4826675"/>
            <a:ext cx="7391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for(</a:t>
            </a:r>
            <a:r>
              <a:rPr lang="fr-FR" b="1" dirty="0" err="1" smtClean="0"/>
              <a:t>int</a:t>
            </a:r>
            <a:r>
              <a:rPr lang="fr-FR" b="1" dirty="0" smtClean="0"/>
              <a:t> i=0;  i&lt;=?? ; i++)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 </a:t>
            </a:r>
            <a:r>
              <a:rPr lang="fr-FR" dirty="0" smtClean="0"/>
              <a:t>//mettre ici le code que l’on veut </a:t>
            </a:r>
            <a:r>
              <a:rPr lang="fr-FR" dirty="0" err="1" smtClean="0"/>
              <a:t>executer</a:t>
            </a:r>
            <a:r>
              <a:rPr lang="fr-FR" dirty="0" smtClean="0"/>
              <a:t> </a:t>
            </a:r>
            <a:r>
              <a:rPr lang="fr-FR" dirty="0" err="1" smtClean="0"/>
              <a:t>plusieures</a:t>
            </a:r>
            <a:r>
              <a:rPr lang="fr-FR" dirty="0" smtClean="0"/>
              <a:t> fois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    }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7 : ifs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09600" y="990600"/>
            <a:ext cx="7391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If( condition1)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pour la condition 1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(condition2)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on la condition 2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ni condition 1 ni condition 2 ne sont réunies)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Processing Installed ?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762000"/>
            <a:ext cx="5029200" cy="58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Level 7 : ifs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7391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Exemple 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If( toto==0)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quand toto=0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(toto&lt;0)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toto &lt;0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(toto&gt;1 &amp;&amp; toto&lt;10)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toto &lt;0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//code a </a:t>
            </a:r>
            <a:r>
              <a:rPr lang="fr-FR" b="1" dirty="0" err="1" smtClean="0"/>
              <a:t>executer</a:t>
            </a:r>
            <a:r>
              <a:rPr lang="fr-FR" b="1" dirty="0" smtClean="0"/>
              <a:t> si ni condition 1 ni condition 2 ne sont réunies)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1295400" y="1447800"/>
            <a:ext cx="3505200" cy="762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685800"/>
            <a:ext cx="1230138" cy="1066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248400" y="609600"/>
            <a:ext cx="266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On met 2 = car c’est un test et nom une initialisation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057400" y="3657600"/>
            <a:ext cx="3505200" cy="7620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2200" y="2895600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Operateur ET on en met 2 aussi &amp;&amp;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Level 7 : ifs</a:t>
            </a:r>
            <a:endParaRPr lang="en-US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7391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operateurs: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&amp;&amp; : ET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|| : OU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Ex :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toto 1 = 10;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toto 2 = 11;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If(toto1&lt;10 &amp;&amp; toto2&lt;10)  //ne rentrera pas le if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>
              <a:spcBef>
                <a:spcPct val="0"/>
              </a:spcBef>
            </a:pPr>
            <a:r>
              <a:rPr lang="fr-FR" b="1" dirty="0" smtClean="0"/>
              <a:t>If(toto1&lt;10 || toto2&lt;10)  // rentrera dans le if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Challenge Level 7 : </a:t>
            </a:r>
            <a:r>
              <a:rPr lang="en-US" sz="3200" dirty="0" err="1" smtClean="0"/>
              <a:t>trouver</a:t>
            </a:r>
            <a:r>
              <a:rPr lang="en-US" sz="3200" dirty="0" smtClean="0"/>
              <a:t> le code du pong (15 min.) 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2954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85800" y="4495801"/>
            <a:ext cx="3048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TIPS :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If( </a:t>
            </a:r>
            <a:r>
              <a:rPr lang="fr-FR" b="1" dirty="0" err="1" smtClean="0"/>
              <a:t>ballX</a:t>
            </a:r>
            <a:r>
              <a:rPr lang="fr-FR" b="1" dirty="0" smtClean="0"/>
              <a:t> ==</a:t>
            </a:r>
            <a:r>
              <a:rPr lang="fr-FR" b="1" dirty="0" err="1" smtClean="0"/>
              <a:t>raquetteX</a:t>
            </a:r>
            <a:r>
              <a:rPr lang="fr-FR" b="1" dirty="0" smtClean="0"/>
              <a:t>  &amp;&amp; …….)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{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} 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else</a:t>
            </a:r>
            <a:r>
              <a:rPr lang="fr-FR" b="1" dirty="0" smtClean="0"/>
              <a:t> if (…..)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{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}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43400" y="4495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Code pour la trajectoire :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ballX</a:t>
            </a:r>
            <a:r>
              <a:rPr lang="fr-FR" b="1" dirty="0" smtClean="0"/>
              <a:t>=</a:t>
            </a:r>
            <a:r>
              <a:rPr lang="fr-FR" b="1" dirty="0" err="1" smtClean="0"/>
              <a:t>ballX</a:t>
            </a:r>
            <a:r>
              <a:rPr lang="fr-FR" b="1" dirty="0" smtClean="0"/>
              <a:t>+</a:t>
            </a:r>
            <a:r>
              <a:rPr lang="fr-FR" b="1" dirty="0" err="1" smtClean="0"/>
              <a:t>speedX</a:t>
            </a:r>
            <a:r>
              <a:rPr lang="fr-FR" b="1" dirty="0" smtClean="0"/>
              <a:t>;</a:t>
            </a:r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ballY</a:t>
            </a:r>
            <a:r>
              <a:rPr lang="fr-FR" b="1" dirty="0" smtClean="0"/>
              <a:t>=</a:t>
            </a:r>
            <a:r>
              <a:rPr lang="fr-FR" b="1" dirty="0" err="1" smtClean="0"/>
              <a:t>ballY</a:t>
            </a:r>
            <a:r>
              <a:rPr lang="fr-FR" b="1" dirty="0" smtClean="0"/>
              <a:t>+</a:t>
            </a:r>
            <a:r>
              <a:rPr lang="fr-FR" b="1" dirty="0" err="1" smtClean="0"/>
              <a:t>speedY</a:t>
            </a:r>
            <a:r>
              <a:rPr lang="fr-FR" b="1" dirty="0" smtClean="0"/>
              <a:t>; 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7 : correction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3400" y="1143000"/>
            <a:ext cx="7391400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sz="1600" b="1" dirty="0" smtClean="0"/>
              <a:t>if(</a:t>
            </a:r>
            <a:r>
              <a:rPr lang="fr-FR" sz="1600" b="1" dirty="0" err="1" smtClean="0"/>
              <a:t>gameStarted</a:t>
            </a:r>
            <a:r>
              <a:rPr lang="fr-FR" sz="1600" b="1" dirty="0" smtClean="0"/>
              <a:t>==1)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+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;  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if((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</a:t>
            </a:r>
            <a:r>
              <a:rPr lang="fr-FR" sz="1600" b="1" dirty="0" err="1" smtClean="0"/>
              <a:t>raquetteX</a:t>
            </a:r>
            <a:r>
              <a:rPr lang="fr-FR" sz="1600" b="1" dirty="0" smtClean="0"/>
              <a:t>) &amp;&amp; 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&lt;</a:t>
            </a:r>
            <a:r>
              <a:rPr lang="fr-FR" sz="1600" b="1" dirty="0" err="1" smtClean="0"/>
              <a:t>raquetteY</a:t>
            </a:r>
            <a:r>
              <a:rPr lang="fr-FR" sz="1600" b="1" dirty="0" smtClean="0"/>
              <a:t>+50) &amp;&amp;(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&gt;</a:t>
            </a:r>
            <a:r>
              <a:rPr lang="fr-FR" sz="1600" b="1" dirty="0" err="1" smtClean="0"/>
              <a:t>raquetteY</a:t>
            </a:r>
            <a:r>
              <a:rPr lang="fr-FR" sz="1600" b="1" dirty="0" smtClean="0"/>
              <a:t>-50))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-(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speedX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+(</a:t>
            </a:r>
            <a:r>
              <a:rPr lang="fr-FR" sz="1600" b="1" dirty="0" err="1" smtClean="0"/>
              <a:t>ballDiameter</a:t>
            </a:r>
            <a:r>
              <a:rPr lang="fr-FR" sz="1600" b="1" dirty="0" smtClean="0"/>
              <a:t>/2)==500)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println</a:t>
            </a:r>
            <a:r>
              <a:rPr lang="fr-FR" sz="1600" b="1" dirty="0" smtClean="0"/>
              <a:t>("perdu");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gameStarted</a:t>
            </a:r>
            <a:r>
              <a:rPr lang="fr-FR" sz="1600" b="1" dirty="0" smtClean="0"/>
              <a:t>=0;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ballX</a:t>
            </a:r>
            <a:r>
              <a:rPr lang="fr-FR" sz="1600" b="1" dirty="0" smtClean="0"/>
              <a:t>=250;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=250;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 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if(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==500)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</a:t>
            </a:r>
            <a:r>
              <a:rPr lang="fr-FR" sz="1600" b="1" dirty="0" err="1" smtClean="0"/>
              <a:t>else</a:t>
            </a:r>
            <a:r>
              <a:rPr lang="fr-FR" sz="1600" b="1" dirty="0" smtClean="0"/>
              <a:t> if(</a:t>
            </a:r>
            <a:r>
              <a:rPr lang="fr-FR" sz="1600" b="1" dirty="0" err="1" smtClean="0"/>
              <a:t>ballY</a:t>
            </a:r>
            <a:r>
              <a:rPr lang="fr-FR" sz="1600" b="1" dirty="0" smtClean="0"/>
              <a:t>==0)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{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=</a:t>
            </a:r>
            <a:r>
              <a:rPr lang="fr-FR" sz="1600" b="1" dirty="0" err="1" smtClean="0"/>
              <a:t>speedY</a:t>
            </a:r>
            <a:r>
              <a:rPr lang="fr-FR" sz="1600" b="1" dirty="0" smtClean="0"/>
              <a:t>*-1;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      }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    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2-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Arduino</a:t>
            </a:r>
            <a:r>
              <a:rPr lang="en-US" dirty="0" smtClean="0"/>
              <a:t>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033587" y="1928813"/>
            <a:ext cx="50006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38800" y="3352800"/>
            <a:ext cx="533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Digital In/Out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743200" y="4800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334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Analaog</a:t>
            </a:r>
            <a:r>
              <a:rPr lang="fr-FR" b="1" dirty="0" smtClean="0"/>
              <a:t> In/Out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2819400"/>
            <a:ext cx="2362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362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MCU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1800" y="160020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137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Powaa</a:t>
            </a:r>
            <a:r>
              <a:rPr lang="fr-FR" b="1" dirty="0" smtClean="0"/>
              <a:t> !!</a:t>
            </a:r>
          </a:p>
          <a:p>
            <a:r>
              <a:rPr lang="fr-FR" b="1" dirty="0" smtClean="0"/>
              <a:t>If no </a:t>
            </a:r>
            <a:r>
              <a:rPr lang="fr-FR" b="1" dirty="0" err="1" smtClean="0"/>
              <a:t>usb</a:t>
            </a:r>
            <a:r>
              <a:rPr lang="fr-FR" b="1" dirty="0" smtClean="0"/>
              <a:t> </a:t>
            </a:r>
            <a:r>
              <a:rPr lang="fr-FR" b="1" dirty="0" err="1" smtClean="0"/>
              <a:t>plugged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295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USB </a:t>
            </a:r>
          </a:p>
          <a:p>
            <a:r>
              <a:rPr lang="fr-FR" b="1" dirty="0" smtClean="0"/>
              <a:t>power + data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5486400" y="1524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encrypted-tbn3.google.com/images?q=tbn:ANd9GcRhS77anT-KyZpNX1iPwgYi9dXoYUsHSRQQf2VWPDCmaTxafEgi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2158346" cy="1616677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>
            <a:off x="2819400" y="35814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3124200" y="3810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3810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19400" y="434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Programming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00400" y="4343400"/>
            <a:ext cx="838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43000" y="1524000"/>
            <a:ext cx="1295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r>
              <a:rPr lang="fr-FR" dirty="0" smtClean="0">
                <a:solidFill>
                  <a:sysClr val="windowText" lastClr="000000"/>
                </a:solidFill>
              </a:rPr>
              <a:t>+ display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1: interface card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0" y="4495800"/>
            <a:ext cx="9906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endParaRPr lang="fr-F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2 : autonomous *</a:t>
            </a:r>
          </a:p>
        </p:txBody>
      </p:sp>
      <p:pic>
        <p:nvPicPr>
          <p:cNvPr id="17" name="Picture 6" descr="https://encrypted-tbn2.google.com/images?q=tbn:ANd9GcQhuwzkKlq4T77imWmWb8_LHRTZgiA8dL4Dw3IVSreA-WgfMrZE9Q"/>
          <p:cNvPicPr>
            <a:picLocks noChangeAspect="1" noChangeArrowheads="1"/>
          </p:cNvPicPr>
          <p:nvPr/>
        </p:nvPicPr>
        <p:blipFill>
          <a:blip r:embed="rId3" cstate="print"/>
          <a:srcRect t="28444" b="25333"/>
          <a:stretch>
            <a:fillRect/>
          </a:stretch>
        </p:blipFill>
        <p:spPr bwMode="auto">
          <a:xfrm>
            <a:off x="2590800" y="1981200"/>
            <a:ext cx="1676400" cy="77486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2819400" y="1371600"/>
            <a:ext cx="9906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038600" y="26670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https://encrypted-tbn1.google.com/images?q=tbn:ANd9GcSV3rjgn-l7-IHK3JAtNPjySEZN_RN0hxTNRxVR76fCQPW4oWSWy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81200"/>
            <a:ext cx="1066800" cy="80319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9600" y="64886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*but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programmed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a computer once</a:t>
            </a:r>
            <a:endParaRPr lang="en-US" b="1" dirty="0"/>
          </a:p>
        </p:txBody>
      </p:sp>
      <p:pic>
        <p:nvPicPr>
          <p:cNvPr id="24580" name="Picture 4" descr="https://encrypted-tbn3.google.com/images?q=tbn:ANd9GcTZ7m9g7e2qtu8Y6ONC9WYGc5AEiM5RHVoMrgVf0mlyxO6dj5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343400"/>
            <a:ext cx="1143000" cy="1143000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rot="10800000" flipV="1">
            <a:off x="3429000" y="4267200"/>
            <a:ext cx="8382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2" name="AutoShape 2" descr="data:image/jpeg;base64,/9j/4AAQSkZJRgABAQAAAQABAAD/2wCEAAkGBhQSERUUExQWFRUWGBUYFxgYGBoXGhgXFxQVFxQXGBwYHCYfGBojGhcXHy8gIycpLCwsFx4xNTAqNSYrLCkBCQoKDgwOGg8PGiwkHyQsLCksLywsLCksLCwsLCwsLCksLCwsLCwsLCwsLCwsLCwsKiwpLCwsLCwpLCwsLCwpLP/AABEIAMIBAwMBIgACEQEDEQH/xAAbAAABBQEBAAAAAAAAAAAAAAADAAIEBQYBB//EAD4QAAECAwUGBAQEBgIDAAMAAAECEQADIQQSMUFRBQZhcYGREyKhsTLB0fAUQmLhByNScoLxkqIVQ7IWJDP/xAAaAQACAwEBAAAAAAAAAAAAAAABAgADBAUG/8QAMREAAgIBAgQDCAEEAwAAAAAAAAECEQMSIQQxQVETIvAyYXGBkaGx0QUUUsHhIyTx/9oADAMBAAIRAxEAPwDy2yWRJOJ7fvG72Gtc4CUiYsXUu73XCQAwrGAsZLioH3xjY7rzE+PLC1JYm6Q4B8wIDNXExZBq6/yZpcPabs0lv3UVcJrMCgHdZUeYce0Qd2fLeQzXVYGjOI00qX+Fllv5sqp/WnXgoUyY84zarfetKV4iZLBfVSFqSerERZkiluLhilskX83CKHaooYu1zXTFBtacwMUSNMTza1KUicu7xyfGIwl6vEq22gKmKUIAVwisfYdZbIVKAQHP3jwjXSUXQxq2cQtheDdDqlAMHvfFeeork0Wc1aSolJBHDD0jNxDppUaeH6llMU6B0jPbbs5UKByMtXyjQyw8sQOa8lHipTemrJRISz1AdUxuAw6xlTaexe6ozyLBKsYv2gCZOZ0ycUo0M3U/ow1fAV9u3stE4sVkDAJT5QBoAMBApyiFEl1THN4KD+9XjtgXLQoqWOgahjfHBv593+DHrv2dkOkTp4reV3i8sG9ltlBgtZToqoPQuDFcneGWKeEo9R9IeneGVnKX0I+kCeJS6IvU4rnJ/kulb0SJ3ltdlAf88p5Kv+vkPVMDO6VnneazWoA5Ini70ExDpPUJirO3JJoUTG5A/OAqtVnxSZks8E/vFXgSXstr7ofxMb5+vXyLHa2w59nSfEQpKSKLopB5LSSn1itsyEgUmFJ4KI9onWDe+dIP8ueCNFApfmKgxf7Bmyrau7PkyQFOPElAoIISVEtRJYVNMxEcJteZfT9BjpvyNP4r0vuZ07RWkUtB9/lDBt60DCYVf4gxZbX2Gizz5klSkXkKIzD5g4Zgg9YEizpP5k/8hC/065qN+vgTUn1Xr5kcbx2kDLt+8QTtdZVempMxWTmg5DARdCxHJjyI+sBnbOOY7iGhg3rSBxi+TI6d8EiipQpSoBgO0N50TEkBCQ40rFZbbMy1DJ4AZNBgQYePCwi7RklkfIb+JTpD02kZEjkYH4GTR2dYCgspJB0Lg8MY2631RRSDItaslkdYcLav+sxFNjYOSQ4cOCO2sM8I8YOpdgV7yys82atQSlRJUQAKVJ6RdbT2Da7MUiclQK030lN1YunOmDc4zmz7YuRMTMS15BcOHHUHERebS39tNonJWq6kBhcli4hnNGfjjEbjXIiTsn2WzKShIUoAsFVQonzeYYUwMdgyd5paPKuReUKEldTChaQbIqtloa6bO7/CXc+yfnEmy7vykKB80paWUHuGoqKqWG7Q2329SCSfECizX3SD/klN08vNEC0KmpBVMEpF7BSg/a+K9BC3oVN2/kXxyRl0r37/ALd/Y2M7eJU1Jl+JJSo6rB9qRUGyqcqUQ4UzJZQqKmjFL8dIp7PMmrZSZi1JdrovEZ0oEjI+kX9isa6La61Df8t5B+KmbYdeECU9ez2GjCCaq/pQecZoDALIYGjPXgYqrfs+YsEghQz82HMNGqsezpt6twhiyZSTLFcCpStIqJFiX4kyXMQwvFj4ulKkILg8AIrywnFL1/kmOUJNo87tGyJiTVBziMuyLGKVDmDHqR2SoHyKSjiAVq7qDDoIebNNIYz1kZgi8P8AsWhU8nYZwx9GzymTZyS2AzJwAzJjSbDUDL8rgXiA+kX9q3TlkO6i5r8KR2AaBWbd4owVTiIoyz6MtxQrdFnssAywGcksOZLD3ifLMo2iapRpZkCTJSMVTVVmK5BmJ/XD92rPdUkFjdvLw/pF75RXbHkgSr5BKllSieKlE+zdorhPTPV2/wAjyhqi13AWjZCVlai15eJHsNBGbn7lTCSUrT1cfIxsykcY6mUNYXxp3YfCjVGDXuXaBhcP+Te4ER17s2kf+snkUn5x6ME8YekQy4iQjwRPMTsu0JxlTP8AiT7QIianFKxzSfpHqtzlD0y+XeHXFSFfDxPJvxpGLdQINZttrlvdbA9LwYsO3aPSdrSUiRNUQDdQsig/pMeUCXGjHleROymUfCaae5c7W3h/FTPFnS0lZShJKXD3EBAJfNgIjCbJ/pUORjR7r7syptnvzEOSpTFyKBhlxeJ8zcWQcLw/yPzgf1Cg9NciLA5K7Mkhcn+uYPX5weUpGVoUOd76xeK/h+jKYsDoflEabuAfyze6PoYdcXEHgT6MrTZArCdLJ1Lv1eEnYq28plnksRKXuJOyWg87w+RiOvc20jAJPJf1aGXEY2VvBMSdgznfwyf7VA/OGWrZc5XxS5h5gnCOf+AticJa+hB9jHP/ANyXlPHRUWLNjZW8U10Brsq7oStKmGDhVIAmTdVpEwby2pOMxf8AkPqIInfKfncV/chJ+UWKUH1EcZLoQPw4OHuPpB9k2IGYnEkElmvPdDhhmSaNGs3Oni3TjLmJs0sMTeVLxLUTQjHWNrZNxVylmZIRZlrSkhPhzGqWrU0UA7ZCHcYtcxFJ2Uk9ViQq7PUhM0AXx4ZUQWFCUqZxgQMCCMoUKbuBOKiTs5ZJNSJ4L8XesdhtC7g8R+8zdj2lapB8siah8RdUoHqkV9ecSv8AzE6YHEspWKXZi1pJ/sJx5e8Bs+z1yx5bQoOKrUSFcAAfKA35qnlE1OySQL4E1sFKAWQ3Fn9Y5Gp37No67k5bya+iX7KeZvBOe64fC6FTVkcGB92idsbxlzU36JNDgCxoaDTFySYuJlk0ABIDm6cSMX1iNJ2SQaT1PoCk8C5akOsji9o0LSa5/Sl+EXEneEoSEoQtRCR5iAkEhnxr6QFVtM3zKQEKarF3rqwOUBlJAISSHILBw5b1iQqRwgy4mb58hI4IJ7cxstPXsB6w2VIUSXbuIcpB0McCOEVvifcWLCKdZy0B8KJAlDj6w8S/1H75xlyS1uy+K0qg2xUPMA/qC09ShQEU9gWEWdF4sALpJ1Cin3i6silIWlQL3SDgMi8C3n3cUVJl2dd1M5YmJOYSSSR/ybrExx1X8gtvkufQitnQwRNmLXmoaYj2xiok7TkSypEuZOm+GoIWotdp5SUuQ4DZNqxxi6lKKnuJUWDh2CVDUExow8LkzSagr+35KOL4rDwsdWSVJ/F/gZ4T5RwSYSrYAUkqlgfmS5UocrtIHJ2ghyLxWXobt0AHI9c42ZP4jPDG8ja26HMxfznD5MqxxT32utgNutsqSB4imd2oSS2NAOMVs/eZAqlCzzKU9gS57QzeyxKnmXcMsBIW5VMSK3gMHfAPQZwtg7BlppOmLWok+SSkmmRdScXxo0ZMWLHXnOrNZpP/AI4tr4BNqW9E2xzVIU5uMU5hyAXHXGMKLSpvhSzAFgcAXY11rHos2dZpMx5dnmhTVKzdJ41cf9YkWIWcITfQrFKWUtSnQarqgoTeGjHMnIG7EoQbjFgy8Pm0Kc419AO7apn4aWTneNRqtRi1SlRwD9Igz9tJKEJkqCVlUxyEoYS6eGbxdQLOS/yrbWJCFC7MVMmKP5lLUkNwRl1PQRQ8LlN7mqGJRxqcmkvuRphKfiZP9xCfeGpUDgxq1DnnEbbewwgPKScXJBCmwZiAKZ1h+yknwkk4lyeqjFGSLhs0PLFDQpwlfrsHYaHvHChPGCuYaVcIq1FFDVSw1C0Dr/VBOkJUsaQykCgNrUUpvKS4+9YqfxElZZUoE/2g/KLC2SlKSRfLaHCK7ZtnZUXXEWmBsGyky5i1ymSVCgVLKgnOjERanxszJPITJfsoxc2G3CWMA/GGW3aBUlrqe0bIZKjzMsoW+RTFc3/VpmAf/MKCG1N+RPaFDeK/7hfCj/aZ+ybvbQUgqCQp3IvTQ7B8A+bU6RCse2bTJYFKVY0IqP6i4aNBYNpmbZAtV9P5FKKgAGbzB/iDdjSMxtIFCFBM5SwXASpDOl8QXNaZxtWSn5/lRkcdV6Szmb9oKKSiJpwq6Q4IvHVqFiIBsCXPmLTPUsKS5FS2bUAYd9YrU7BmXkGWL94MSzXXBBx0Bx4CNpsiy/hkIl3klBUH8rG8alzoW1jHkyxm62NWPG487DSNjoE0zWvLIa85DUagdnaLS5dpVPr+8NtdqVeSEsATkGDMcxnBUI4D76xlnk2L4w3ElzgQY4X0B9IIJbGntHBJMZ20WpAzMGkOStJxhws5fENyjDbb2raFWtciTMQlIYgi6A11JPmLuXJFIMYauQJTUTdplJNco4bS7J8UIIC0Sio08WYFJSH/ALrx5gGMHOlS7H4SkzZiZiVXyXdKxS+wNAS7desU22d4fGSlIJcLJ50Nebk94shh1U4jY86UJSfPkvXwLzeFKZAmpTJ8E35V6UHYFKFAqF4klN5q66QzZswmWkrLu5xozn2jQ7PQm32OUm1KacxTLnVejgJmlqUDBXCvDI7TsNosa/BUlg9CQ+Ipi4Y6Z5EiOtwPEeBmayLd+tjkfyHD/wBXw/8AxPaL+ne/2Tl7RQCz14DrHFbQUKhLf3UHr9YrpCVWeSBOBQshbP4j4J8NkoCRiFYrI1Tg8pO00+cJTdJ8QUCUG6qYhaPhdVLlHWrEsdd2bjJzTi1Xr3nO4fgMUJKcd/ff6ObPtanSqnkq7Vdy1dXJ98o12ySminckuQ1HrlnzNeWAw2y1upKSaFZB/wCoHoVd49KXY5Ik3keVhU4n/fu8cXh8d8z2HHZ1COmCr1v9yyVsUzk3GSxy9rrChfSMNtncq0S5jKJCCTdUsKFGKjiKMAcIdtf+IMyWDKs7JailYqJzcg1bT4eBxjPWf+IVqSt1rvpPxJIABGYIFD1i+WODe5zsXF5capPbsWlisCkFSAk30klWH5VFKRQkM6VHEv5TkI0NjSqYkeGBfBN9JIHJr3XsIo5y2mBQUUoUHBa8bpTeAOrCYU8hxida7fcQVFlOCXwoEFRpViwCcfzxIJR5FmfI5rzPn69di3t++FnsiAFjx5ig5QMEjK8QfN3bR4r9j78SbVMueEJKqlIBLFsRjj0jzy1T714qqtRd+tYk7r2cm0y1B2Q61NoB88OsCa1KmZItp2erqljjHLg1g1murSFJNPbgYIbLxPaOI4tOjpqSasi+CNfSOKkDUQZcjQwk2bl3iJBsizbG4/eKWz7JXfLuA8aP8OqBzJaxhDoBGl2NsX7R1UkQUTJoOXeCmeo4gekG2AgGyDj3hRNv/pEKJbIZGVti0lKQLNLLVF8lVXd7qjdGCRQa9A2qz2qapKlCUkpZmAyBAwGjRdAjWHCNUs83zM8eHhHkC2ZZ1IR/MuqU5Lh8GFPeJoAcKYgh2Y6hj6EwGukFQdYocndl+lVQQcjD0KAwNfvhDCRx94ck8YRsNBUnj6wVKTqfvrAE8xBQkcIFslD7quMZXbGwkomAgJTewUQovVynQZRpZk0JDmIFsuzEEKzw/Scmi3E2nfQycVi1x8r8y3X6+Zk9/JYMiSoXqEivw1SHY9NIyNgQy0qUDdFSWOFRGi3itZQgS8SCSHJYFmLDBiC74xXWazutL1S9Q+KUywpQ4VP20b8aUFS5GGMtULNRu5tuUUeCVkMSUgggrSrFJKePEcxkU7wghdmtaXlJJCFPemynJIAf40Bqg8CGJBiuXsFap0tcmSEISGV50/EFFz5i+GcZddpxd+PPOsW5IxmvMV8NPTPVjdP18jRoWiUv+c82UQQiYkuwIALF8QHDHB4g+E5WpBeWlTJXRwlRN0LAyIHQpo0B2BPBnywXuFQvh6FIxfWLO2bISVLUhBSAVFJBZxUpx5RXLJKNanZ0sHDrK5ShHlu+3r3FR4yk5Zg8tO/yjTDbil2ehqErUeJQgt2Jf/GK7Zuw51rDIKAhDA3wxD1byuTgM9MHjWydgkJSkgKUBW6GBoQ7EmrUL4xMcNrG4jMpvY84XP0FYZY9nqnLShAdSiAI3H/4OkKNVBJ/KUkt1IYdzzjc7q7iWZEpd9wpQYKCmUBmQU4H5ZReo2YpSozNt3MWtCQAlN1gCcWSi6CwoagZxPtO7aDJuHy+Ug5sVIunHLPpGgs+wLNYr6/xM5aQCSFrBSAKk0TjSI8za0uakKkjxEqwL4jM1GEPoivmVT4nSlre3QwUn+G8x2mLQBilSXUTowwr/d3jQ7Y/h/8AhLEibIWRMKgVJIqvyqIST0NMKjnFh/5FaXuhKBfuhmchk1o+D+oicjaJtYKVteABSBmwqRoWamdY5/FcR4aait+nYuwuOXdPYzu7trExF9GOC06EYjnF+lRZxhGUmH8JaxMwlzjcmDIL/Krr9Y1lgtqSopfiPmPn1MJk08RhWePPr69xdhm8c3ily6Db3GCJNP2iaydRCTLHCMJvshudI4DqCIlrkiOCSMz3MFAbRE7xzwwdImeGNRHPw6cXccoagWQTIGg7wokqkI19f3hRKIZFHKHFOsRxMMFRMJFIYcKEjrBAnnA0LMGSvlCWibj0JMPDjT75RxBPSO3/ALrAZBs20JT8RQOZY9oLKnhSbyWI1Bw1jD7Us91RUFFV4st8Qs58jUdINsa3Klkv8KqKHB8RoR9Y14sEcsNUZGWedwdNF9a5yj5hhkOGsVc21k4GLi3TABTSkUS01jS8cYKjDLLKQGaEKZMwPeN0VZyahz0iImapDyyQFJxElLqIN1iFH81Wx9ofb5QULvWD2aUJwTemGUUYqQPMoENiCDX66xIbbMzZZ+DLX0fP49/2S5NmmzAopTRGLrS+AU5S7ipGOJaMTa9nzEKIUhT8jG12XY5UudOKVTSwkoQp04lSSvxKOXcimAMW+2HQlRCfKkgBRfAhJHvFu2m+wjbjkgoK9dV83S+5lNydhTFT0LKGQkgkqDBuuMbbebwZUlZUEhKmSGAqSMtMDFdImlSAu82V0nAgsccRn0I0eu2ra5cwNOAITh5i3NyXeGtUjLLPLxnBuqdNL3EOzb0+AZqpF24pRNxfBgGKTi3EwG276WlYCnSgHC6nPOpUWrSKTbW0Za1jw0BCUi6yQzsSbx4lxjEjYknxTcYqwICUld4BhgMPt4G/JHUxqo7gLRt2epTeKrL8131FBE3Ze07TLU8pZWTikKM32rBdtbvSETPJPSEsCQoEqBzTdS5/5FPXGKe0SJaSPCUs43rwCX5AE05mD7PMbmaXaW3581BlzloQk/El3UeBAdQ7CC7obU8Ob4SVKMtblQNEhkk3khz5qM9MYyiYn7MssyYtpSFKUQzJ0OL8KZwviOxcuDxYOHc2u0BaL92ypUEre+6qPUA0qMVUc48Im7vbAtEpRmKW6ixADsCManHKNZuVs6aizKFoHnTeABIUQKAORR8dcqxPXLZqPXsNYEoeJHcx4MWXElGUuXZfsxW9krxUF03SsENoseZJHB/Q8IpNjbaP8pajmEq9j6Rst7NnvKCwKpI7Gh9Wjy6Uq7MnI0VeHJVYzcPjeKc8cuUt/wBnSk9SUlzR61dH6o4pI1PYxD2ZbL8qWpxVKe7B4l+NyjA7To6a3VnGGsPb9XrDBMeETwiII8IOo7x1Us6CBlvsQrw+6QyYtHDKV9tChqlDWOwbQDMA8QeYhAfo7f7gIWNCINKXofvpC6iyjqbpzI9YKkaKeOOecdSgcff0hWyBElXNoIm0DWAu1BXmIdzAMSyUUX4S/wCIg/moOeIPcPFds+oqPMklKuYpF+uTVxSoPYxH2tLSm2XkhkWhIU2QmJ8swdxe/wAoH8TxFZXifX8ox8XG46ifs9F+WEl3S3VOKccmp0jtssAIOR5Q/ZYZYH9Tp64p9iOsWS5Md+VJ0c1J80YeZLq1XgKJakqvAYHDURqdo7NA8wHPnrFcqRFDXRizx6lTDWO3eH5iykFiygGfAEk6H24RG21bUFN9U1KrxV5QpzSYWJCS4ozfOsMkpUCZY/M7cKfSK+ZulcSTMmKIAZkgAXcwca8QYCaqmYsE5Ym1O9vZfZf6JC9qBSWDlIKro+GhUS9Rxij2wkzCCkAEHCrMeMTZKkJYMVcVH11MMnWslwwHKkVvIZvFksutd/VmZnyWq94as0PspUCzkAiofHmIv0bI/lCcCWClBYABIAAN4EgtiXzz1is8JphCTQYEcTrF6ex24SuvqJMslsdByhCRFzs3dyZOqhJPE0Hcxqtn/wANSf8A+kwD+0Ev3aFZqhjlN7GBl2Z8BG7/AIY2MhcxV1yw9CG9z0eNHY/4dyfhHirI0IpzZNI1e7m5yZCTdpiGxNCS5OeLdIMd9mHJCWLdNNhbBZihJcu+MDXJqS5Lt9iLo2NojTrO8alXQwb9TO7dQ9nmA6fMR4vtKlpVxSPT/Uexb5TxKkkZq9hjHjG0FPPVwSB9feMOSX/YVdEaoLyHo+7BJssqj+Xh/UYslI/TETY0m5IlJzCEvzIc+piffjnSdyZ04qooHTT1h3h8Tyf9oKDRs4GomD8SA1p4mGOdfSHqMNCuAgcwnXOojkd6QogDKIKhn3g1/UV7Qe4kwxVl5Qri0NaGJmDUjm/7wZKuL+scTZDp6wxcqr4a0HyhaGCG0AZevyiHP2kBCnmjEj75xT2i0sSB3H7GAkQvbFOExDjUj5/OI28dnaSiaMZagrlgFDsx6QLdq0OVo4BQ6Fj7iJkq0icLRIViPmmp4Y+kcxOWHiXNdGn8n/6VZFaoBZbexSrRj2IMa2fLCsCWfEFo8wsVpISysUuk8wWjUWTa60oQpJcMAQdU+X2APWPX5pezJHIjtaNHNlOGijnWe6Wi1sG1UTRSis0nX5w+1WEqqO0BrUrAyhEhlpVofrBdvzXlkDiIsRs05xFnWRVQ0LofIqtJNdzGizKzDDjFhI3cUsMFeb0i1lbOViQxfBwfaNBsXZnmBMBY1FWzlZMfhxcuxlQE2ScJJWFSlsy2YJmMAsHgfTvDtmbtJNpntLcJMsJDUBKLyuADmNTt7Ykla1XhRY8w/V/UNDErdXdKZKT5lCZeUGLl7gSAnJnCRgSIuhys6PB5vExRZI2ZspmBZLZCvtT1jR2PZaQHIpqo/Kg94nWLYzVVFkmQBlCTi31N8ckl0IqJRZkjuGSOn7RLlywkMIfCgKKjyDbfM4REa1lKUlSiAACSTkBD7ZbUSk3llh6nkM48x3k36/FEy5RZCcQ9S2BU1OgwzrgzlpViOm6M/vvvOFrKssEJzbLuaxTbrbuLnrEyaCEveUTnmEj7wjSbL3Ysx/m3Lyi5dZUpi+Qdu8aKVLIFGbIRzZTptrmzbDHyvkNNnEcuDIw9b6QJR+6xSkzRsPXL4iOiWNYGVcvvrDL/ANt+8WK+4rCmz8RA/C5RxM0ZlukP8F/zQCAggwof+G4mOwdibmVQYPJcYMTwIPSsMmWfUY1jhl6RUWBvxbZH74iGT9pJTU6c3iNMUwwjP2y0OvPrERKLC37UCwwSAIrkyArI9D70g1ns153LMHxx78YiTgyj/v5vDVQSw2Grw56Tk908lU7O0X1tsHhzzMq6k3caN8Q/+ox6Z7c/aNvMtHjyELzKR3GI9xHM46OlqffYVmD2sm5PWMlMof5Y+rxP2TaXllOigeigx/8Akd4jb2S2VLVqCk9Kj3MQ9lWm6XJYYE+vyj0HCz8Tho+uRzMiqbL0zCC4LHIiJcjfNckhMxlDU09YrF7RR+V1dGHcxUbRmFWIA9TFyRn1dj0mx73yFjzEo5incRdSZ8tdUqSrqP8AceLBJSElJIL5Ro7Yu7LKhRgWho5WuYkoNnp0vZSSXw5Rd7P2YgZR4DYN9Z8tLpWsYUvvkTgoHSNNsL+K06oVMFA/nSK9QYsc12KcuByjR7UnZ6SagAch8xFiggUB9vpHh5/ixPUryzE00lOPVTnpBpe/9rUgzBNJSP6ZcugzLOTTvwhl5gYrxR5HuAVHY8Wse+FsnkpTMmqIH5ShArVBJA+FQLhQfBmi5lqmgPOWHzvKUtqVoosKvUgQywurY8+La2jG2eiWva8qX8Sw+gqewiinb0zJqvDs0pROpYsNT+VHMk8ox8/eKUnMzG0YDv8ACOl6M/t/+JU5I8OSpMtJH/rfUiqjVRpkwhtCir5/j18CqOXPN+akvdu/X0+B6XarNKlkKts8En8gcjAnzEZU4CPK96dq2STbzMkICpMwVSC11bEFmwcsrqYyFq2rNmklS1KfUkxGEm9iSeWsZrUdzfGNo9c2BPaSnzfEL1RqBFombo3doh7IsHhyZaC/lSlJq9QmvR4lKk4M0cp02dZKkFE9hUK94RtCeHUEQFVnOT944UqGvVL+0QIe8nTtCuA6jnEe8MwH6j3joOnoqHoUeuyvmDDPw5GXaO+KRmRzDwzxeI9oFEs7eP6vWFHFTDkQ3X6QohDPoOGX3pSCBPHnWBKprHLo5ekIOMtTsRjGany6mNLOwYE+nGKW0T1IUapL6j6NECiCqW2Q++YgZS5+/rB1EtgPpDUu7M/WIMRjKOGfSNLulaCULkqxBvJfQ4+rd4olEHL2g9itHgzETBliBjdNFDtXtGbicfi43Hr0+IGE31sv8m+PyrA7gxkrKqo5xu99UA2ZSgXBun1DR55LW1Y0/wATO8FPuzn515jSykQl2ZzwiBsbbKT5ZlNFfXWLlTYghtY2xyOL3RkyQa3Ic+ygCCWy1Eym4Q571coYo5RMTfUkuhlzLKCRkr3gVx2aj+8XNvsBUKYD0ipQGBGj/OL0w3ZO2RZZipqEA3SSwJw1LjOgNI30i22WyqJXNvlVFJS1wMKMwpphV48/tG2VFCUJJCAxAzdyqpZz5lK6NpENyrjHRx54QxuNb9zJl4eWTIpaqXb/AGb+1/xICBcsssISAwIF0N0q3M9IjyNozLQjxFLCU1BK1Bgboe6kZvUHiIyEmzaxbWGwlTBKSTlR+0VwU8nsvfvz+hc1CC3W30LqZtKUmvmnK1V5UPwT+0U207UZsy+TkAAAwSBkOHGNhsb+Gc+cXX/LHEOrtl/kRGjX/DmzyE3lqupAqpXmUTwLMnkkPxMVy4epbu33Yj4uCVVt2S9M8nRY1EYM7M+fIYnpGq3f3MJKZk0lgQoJAxaoc6RfWaySJsxpCGQj8xqpatSTgIvZdku5ejfSOdnnT0xOnghqWqSOIm8u1YKJuh9vnDfBPHu/zhp4jvjGWjXYZaieIHB27GF4lGp6j3EBQeAgj8x1+sGiHSWxf0PvCYf7SflHMcT3EcA4A8jDUA6hGNBhkfrDFST+rs/tD+qx6j1hhfIjs3tBoAK7xHb9oUFdX2r6woBLMyxGnUEexhAGjdW+6QWUc4bdcxXQ9nEy3oW6xWW6zOHY04fJ4sww+z7QybKIo/fjChMuznL2h90Phw750ifbLGQXAx4+sV5tAdvcffvBGsJNs9WHoXHzaA+Dp8vpExNuoxSCGzfHUHKBBYepHvEdAVlZte2zBI8M/ATQ6MXutGZJjZWmWDQinp0inmbBD0Jbl9IuxOMFSVFGTG27Kiy2a8WiWJ8yVQ4en7xZSbCEYe4PyhxlOCDXnB8TcngpoFK20FBmblEuVMF2hrFdN2QD8JY6ZQFdimpGBPKoiyM10KXhaLhMVm0tmsL6Q7OTy/aAJnTE6+sHlbVWnX0z5iL8clfm5FDxy6FaEDRx96QaRLJdhhicgOJygYatM3bSHpJ+f2MIOpB0Mvtg7GE1QcKXUeVPlT1WQeyUnmI9r3b2XJs7PLRKS2APmI1Kibx5PHg9l2laUkXFKFQWD/LnGk2Ltm0FbrkFaS5Fz4nyqo4Y5Rrhnio0jHm4WeVrf7Wevbb3vl2eUtUpN67pg5LDCPPLRbLTtFbzVFKB+UBgPqYshJmTkjxUJRLcG5edRORUWboPXKxkWcYJCkjuPcxlz51VRNfD8IobyGbOsiZaWQKZ5vzxiYhejD75j2gRLf0nn5T6xyZNuhy4ctkRwzA1jnNnRUW3SJgXr6t8xDkJ5eo9jFejaQSc6KAqEir8wRzMSEzArzJSKsRqAQ+WEMmmGeOceaCLlB6gU5fOELPo/R/qYGLYb5Tmz4jR8Hf0jk23JSfMnI5DHHnkfrBtAWObdJe8J+H0r2+kJUmmfWv1ho2gkCuijyum6Rji/SJMiYFB2apFWxBIOHEaw6oEoyStoieGeXp8xDSCPs/frE/GGLH3/poaiuyBdOg9frCiWUn7/wBwoFEsy7Fsj794alPA94j2AqRLSlSrxBNcKZA60ziws7PUxW+wUN8BJDkgkZYHvA0yyRhzz/aDLl18pcaH5RwrOR++UK/gMiNMkZYUzp2iEd3gtJVeAEWqV1qPnA1rAyT98xApBtmZmbHUk0wOYg0nYS1cOcaLxzkrDAZdqiOpKnyblXuIDiFSZUjdkBONc6aRXWrYawfKHGTFj6RrgQRR3ONXeIyZgGgJ5iJVE1GPm2dQFUl+IcccIEJIOXYxvZFle84dtPR9IFM2bLJ+EdnPERA6jDGznXuIVxWDdR+8bf8A8RLakcVsFBHwg9GbtAsNmKI19R9I6mzJV+UHkB0pSNYjdZD4qA4n6xNs+x5aMEpJ1wMFSZHRjJW6jqcoLfqBA9ItJG6H6AOL4dHjWpSRkoci/oYcpTl1NUZpbhDamxKKaybroT8S+hDRe2WWEJupSgjNiHOmOIhIs+YcNmFP7w9R1OH9SXbrpBTA0SiXckENnzyxrhDQUv8A6HuIYJxwYPmxYjhXCEqedD1F4Q1gpj1DCoPN/wB4auzFScW5MT2Iw6Qr6dEjqUw4NXHSlfaBte4ybXIjS7GAwcs4IDJOHFnaJZQDp1hqFNiT1HaHJVjgcsRAikhp5JT9pghZPNeryBo7FL4PgTSGzbG5NSLwANE+7PEoD9JHtCCwf9/WHUUDxZLe/cNVYErQzkrF98r19TkimLxyTKuhvMS5JNDUkk6ZmJKDz6V9o6psTjxi1JcxHkk1TewFvsgxwqOvq8EKhDeRf7pDFYy4dBCjt37cx2FDRgUGpiXIMchRR1GJMlVIfPw7R2FBB1CrFRy+UDbDpChQvUcSkgZRHmrNK5woUKxokgYGOIV5usdhQQFkgU7xAkll0p9mFCh0Iw+Q5/KOg+U/ecKFFJYFlGquQiRMQHTQQoUSIJCQadB7x2aKRyFDSIiMtTYUcj5QWxTCSXJPXjChRFyC+Ya1Sw2AiDKmm8anHWOQoZA6likuA8RlpAVQN+ztChQFzI+QaRML4mJgQGwEKFBXMj5AUKIND9uYnyEuK15woUX9ioiWpLYU5coNZVE55QoUWdBQtrQBgAOUAk1xrChQegOoW4NBChQoAx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4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91000"/>
            <a:ext cx="2362200" cy="177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Installed ?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14400" y="51054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Pour que tout marche : Ouvrir avec terminal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Sudo</a:t>
            </a:r>
            <a:r>
              <a:rPr lang="fr-FR" b="1" dirty="0" smtClean="0"/>
              <a:t> </a:t>
            </a:r>
            <a:r>
              <a:rPr lang="fr-FR" b="1" dirty="0" err="1" smtClean="0"/>
              <a:t>arduino</a:t>
            </a: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609600"/>
            <a:ext cx="367665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Demarrer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endParaRPr lang="en-US" dirty="0" smtClean="0"/>
          </a:p>
        </p:txBody>
      </p:sp>
      <p:pic>
        <p:nvPicPr>
          <p:cNvPr id="8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1230138" cy="1066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828800" y="838200"/>
            <a:ext cx="5257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Choisir la bonne carte et le bon port (90%) de erreurs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type de carte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uno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port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dev</a:t>
            </a:r>
            <a:r>
              <a:rPr lang="fr-FR" b="1" dirty="0" smtClean="0"/>
              <a:t>/ttyACM0/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aucun </a:t>
            </a:r>
            <a:r>
              <a:rPr lang="fr-FR" b="1" dirty="0" err="1" smtClean="0"/>
              <a:t>ort</a:t>
            </a:r>
            <a:r>
              <a:rPr lang="fr-FR" b="1" dirty="0" smtClean="0"/>
              <a:t> disponible </a:t>
            </a:r>
            <a:r>
              <a:rPr lang="fr-FR" b="1" dirty="0" err="1" smtClean="0"/>
              <a:t>probleme</a:t>
            </a:r>
            <a:r>
              <a:rPr lang="fr-FR" b="1" dirty="0" smtClean="0"/>
              <a:t> </a:t>
            </a:r>
            <a:r>
              <a:rPr lang="fr-FR" dirty="0" smtClean="0"/>
              <a:t> !   (ouvrir </a:t>
            </a:r>
            <a:r>
              <a:rPr lang="fr-FR" dirty="0" err="1" smtClean="0"/>
              <a:t>arduino</a:t>
            </a:r>
            <a:r>
              <a:rPr lang="fr-FR" dirty="0" smtClean="0"/>
              <a:t>  en SUDO  !  !  !)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 l="36666" t="21481" r="35417" b="22222"/>
          <a:stretch>
            <a:fillRect/>
          </a:stretch>
        </p:blipFill>
        <p:spPr bwMode="auto">
          <a:xfrm>
            <a:off x="2667000" y="2590800"/>
            <a:ext cx="376187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Processing sketchbook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762000"/>
            <a:ext cx="513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Aller dans file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Preference</a:t>
            </a:r>
            <a:r>
              <a:rPr lang="fr-FR" b="1" dirty="0" smtClean="0"/>
              <a:t>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Sketchbook</a:t>
            </a:r>
            <a:r>
              <a:rPr lang="fr-FR" b="1" dirty="0" smtClean="0"/>
              <a:t> location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43243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953001" y="2209800"/>
            <a:ext cx="419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Et changer l’emplacement vers le dossier de </a:t>
            </a:r>
            <a:r>
              <a:rPr lang="fr-FR" b="1" dirty="0" err="1" smtClean="0"/>
              <a:t>processing</a:t>
            </a:r>
            <a:r>
              <a:rPr lang="fr-FR" b="1" dirty="0" smtClean="0"/>
              <a:t>  par ex Desktop/</a:t>
            </a:r>
            <a:r>
              <a:rPr lang="fr-FR" b="1" dirty="0" err="1" smtClean="0"/>
              <a:t>processing</a:t>
            </a:r>
            <a:r>
              <a:rPr lang="fr-FR" b="1" dirty="0" smtClean="0"/>
              <a:t>/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r>
              <a:rPr lang="en-US" sz="3200" dirty="0" err="1" smtClean="0"/>
              <a:t>exercice</a:t>
            </a:r>
            <a:r>
              <a:rPr lang="en-US" sz="3200" dirty="0" smtClean="0"/>
              <a:t> 1 : Blink</a:t>
            </a:r>
            <a:endParaRPr lang="en-US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572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2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447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  <a:endParaRPr lang="en-US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7620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43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6764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</a:p>
          <a:p>
            <a:r>
              <a:rPr lang="fr-FR" dirty="0" smtClean="0"/>
              <a:t>+</a:t>
            </a:r>
          </a:p>
          <a:p>
            <a:r>
              <a:rPr lang="fr-FR" b="1" dirty="0" smtClean="0"/>
              <a:t>Envoyer sur la puce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 exercice 1 : Blink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4495800" cy="4063214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 : Potentiometer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762000"/>
            <a:ext cx="4445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exercice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 : Potentiometer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4445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343400" y="13716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1524000"/>
            <a:ext cx="15240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1295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Moniteur série</a:t>
            </a:r>
            <a:endParaRPr lang="en-US" b="1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86000"/>
            <a:ext cx="3381375" cy="299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3- Pong Processing +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controllers</a:t>
            </a:r>
            <a:endParaRPr lang="en-US" dirty="0" smtClean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Potentiometer to processing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6096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 smtClean="0"/>
              <a:t>void</a:t>
            </a:r>
            <a:r>
              <a:rPr lang="fr-FR" dirty="0" smtClean="0"/>
              <a:t> </a:t>
            </a:r>
            <a:r>
              <a:rPr lang="fr-FR" dirty="0" err="1" smtClean="0"/>
              <a:t>establishContact</a:t>
            </a:r>
            <a:r>
              <a:rPr lang="fr-FR" dirty="0" smtClean="0"/>
              <a:t>() {</a:t>
            </a:r>
          </a:p>
          <a:p>
            <a:r>
              <a:rPr lang="fr-FR" dirty="0" smtClean="0"/>
              <a:t>  </a:t>
            </a:r>
            <a:r>
              <a:rPr lang="fr-FR" dirty="0" err="1" smtClean="0"/>
              <a:t>while</a:t>
            </a:r>
            <a:r>
              <a:rPr lang="fr-FR" dirty="0" smtClean="0"/>
              <a:t> (</a:t>
            </a:r>
            <a:r>
              <a:rPr lang="fr-FR" dirty="0" err="1" smtClean="0"/>
              <a:t>Serial.available</a:t>
            </a:r>
            <a:r>
              <a:rPr lang="fr-FR" dirty="0" smtClean="0"/>
              <a:t>() &lt;= 0) {</a:t>
            </a:r>
          </a:p>
          <a:p>
            <a:r>
              <a:rPr lang="fr-FR" dirty="0" smtClean="0"/>
              <a:t>    </a:t>
            </a:r>
            <a:r>
              <a:rPr lang="fr-FR" dirty="0" err="1" smtClean="0"/>
              <a:t>Serial.print</a:t>
            </a:r>
            <a:r>
              <a:rPr lang="fr-FR" dirty="0" smtClean="0"/>
              <a:t>('A');   // </a:t>
            </a:r>
            <a:r>
              <a:rPr lang="fr-FR" dirty="0" err="1" smtClean="0"/>
              <a:t>send</a:t>
            </a:r>
            <a:r>
              <a:rPr lang="fr-FR" dirty="0" smtClean="0"/>
              <a:t> a capital A</a:t>
            </a:r>
          </a:p>
          <a:p>
            <a:r>
              <a:rPr lang="fr-FR" dirty="0" smtClean="0"/>
              <a:t>    </a:t>
            </a:r>
            <a:r>
              <a:rPr lang="fr-FR" dirty="0" err="1" smtClean="0"/>
              <a:t>delay</a:t>
            </a:r>
            <a:r>
              <a:rPr lang="fr-FR" dirty="0" smtClean="0"/>
              <a:t>(300);</a:t>
            </a:r>
          </a:p>
          <a:p>
            <a:r>
              <a:rPr lang="fr-FR" dirty="0" smtClean="0"/>
              <a:t>  }</a:t>
            </a:r>
          </a:p>
          <a:p>
            <a:r>
              <a:rPr lang="fr-FR" dirty="0" smtClean="0"/>
              <a:t>}</a:t>
            </a:r>
            <a:endParaRPr lang="fr-F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81200"/>
            <a:ext cx="3829050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219200"/>
            <a:ext cx="3657600" cy="323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Processing potentiometer response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1230138" cy="10668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52600" y="762000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Pour avoir accès au port série Ouvrir </a:t>
            </a:r>
            <a:r>
              <a:rPr lang="fr-FR" b="1" dirty="0" err="1" smtClean="0"/>
              <a:t>processing</a:t>
            </a:r>
            <a:r>
              <a:rPr lang="fr-FR" b="1" dirty="0" smtClean="0"/>
              <a:t> avec :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Cd « chemin </a:t>
            </a:r>
            <a:r>
              <a:rPr lang="fr-FR" b="1" dirty="0" err="1" smtClean="0"/>
              <a:t>processing</a:t>
            </a:r>
            <a:r>
              <a:rPr lang="fr-FR" b="1" dirty="0" smtClean="0"/>
              <a:t> »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err="1" smtClean="0"/>
              <a:t>Sudo</a:t>
            </a:r>
            <a:r>
              <a:rPr lang="fr-FR" b="1" dirty="0" smtClean="0"/>
              <a:t>  ./</a:t>
            </a:r>
            <a:r>
              <a:rPr lang="fr-FR" b="1" dirty="0" err="1" smtClean="0"/>
              <a:t>processing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71600"/>
            <a:ext cx="4381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971800"/>
            <a:ext cx="2590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Epic Challenge : Pong Potentiometer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914400"/>
            <a:ext cx="3829050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1- Pong Processing </a:t>
            </a:r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Challenge Level 0 </a:t>
            </a:r>
            <a:r>
              <a:rPr lang="en-US" sz="3200" dirty="0" smtClean="0"/>
              <a:t>: </a:t>
            </a:r>
            <a:r>
              <a:rPr lang="en-US" sz="3200" dirty="0" err="1" smtClean="0"/>
              <a:t>Trouver</a:t>
            </a:r>
            <a:r>
              <a:rPr lang="en-US" sz="3200" dirty="0" smtClean="0"/>
              <a:t> le pseudo code du pong  (5min)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143000"/>
            <a:ext cx="2895600" cy="30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09600" y="4114800"/>
            <a:ext cx="739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Ex: 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 balle touche la raquette   ……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…….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Tips: il y a entre 4 (malin) et  6 cas 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 Level 0 : correction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914401"/>
            <a:ext cx="2514600" cy="264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0" y="3733800"/>
            <a:ext cx="7391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fr-FR" sz="1600" b="1" dirty="0" smtClean="0"/>
              <a:t>6 cas</a:t>
            </a:r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 la balle touche la raquette  Inverser le sens en X de la balle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de gauche inverser le sens en X  de la balle 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dépasse la raquette on a perdu 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du haut rebondir (inverser Y de la balle)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 la balle touche le mur du bas rebondir (inverser le Y de la balle)</a:t>
            </a:r>
          </a:p>
          <a:p>
            <a:pPr lvl="0">
              <a:spcBef>
                <a:spcPct val="0"/>
              </a:spcBef>
            </a:pPr>
            <a:endParaRPr lang="fr-FR" sz="1600" b="1" dirty="0" smtClean="0"/>
          </a:p>
          <a:p>
            <a:pPr lvl="0">
              <a:spcBef>
                <a:spcPct val="0"/>
              </a:spcBef>
            </a:pPr>
            <a:r>
              <a:rPr lang="fr-FR" sz="1600" b="1" dirty="0" smtClean="0"/>
              <a:t>Sinon faire avancer la balle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1794</Words>
  <Application>Microsoft Office PowerPoint</Application>
  <PresentationFormat>On-screen Show (4:3)</PresentationFormat>
  <Paragraphs>435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Semaine Commune 2014: Arduino , Electronique, Fabrication Numérique</vt:lpstr>
      <vt:lpstr>Objectifs de la semaine</vt:lpstr>
      <vt:lpstr>Organisation de la semaine</vt:lpstr>
      <vt:lpstr>Team up  !</vt:lpstr>
      <vt:lpstr>Processing Installed ?</vt:lpstr>
      <vt:lpstr>Processing sketchbook</vt:lpstr>
      <vt:lpstr>Part 1- Pong Processing </vt:lpstr>
      <vt:lpstr>Challenge Level 0 : Trouver le pseudo code du pong  (5min)</vt:lpstr>
      <vt:lpstr>Challenge Level 0 : correction</vt:lpstr>
      <vt:lpstr>Level 1- processing basics</vt:lpstr>
      <vt:lpstr>Level 1- Processing basics</vt:lpstr>
      <vt:lpstr>Level1 : Exercice 1</vt:lpstr>
      <vt:lpstr>Level 1:Exercice 1</vt:lpstr>
      <vt:lpstr>Level1: Exercice 2</vt:lpstr>
      <vt:lpstr>Level 1: Exercice 2</vt:lpstr>
      <vt:lpstr>Level1 - Processing Coordinates</vt:lpstr>
      <vt:lpstr>Challenge Level 1  : placer le cercle en bas à gauche (3 min.)</vt:lpstr>
      <vt:lpstr>Challenge Level1  : Correction </vt:lpstr>
      <vt:lpstr>Level 2 : shapes </vt:lpstr>
      <vt:lpstr>Level 2 : shapes </vt:lpstr>
      <vt:lpstr>Level 2 : shapes </vt:lpstr>
      <vt:lpstr>Challenge Level 2  : dessiner une balle un mur et une raquette (10 min.)</vt:lpstr>
      <vt:lpstr>Challenge Level 2  : Correction</vt:lpstr>
      <vt:lpstr>Level 3 : commentaires  et console </vt:lpstr>
      <vt:lpstr>Level 3 : Exercice 1 commentaires</vt:lpstr>
      <vt:lpstr>Level 3 : console et commentaires </vt:lpstr>
      <vt:lpstr>Level 3 Exercice 2 : ecrire sur la console</vt:lpstr>
      <vt:lpstr>Challenge Level 3 : en utilisant juste les commentaires et en changeant les parametres retrouver l’ecran d’avant </vt:lpstr>
      <vt:lpstr>Challenge Level 3 : correction </vt:lpstr>
      <vt:lpstr>Level 4 : introduction GUI</vt:lpstr>
      <vt:lpstr>Slide 31</vt:lpstr>
      <vt:lpstr>Level 4 : void draw() et void setup ()</vt:lpstr>
      <vt:lpstr>Slide 33</vt:lpstr>
      <vt:lpstr>Slide 34</vt:lpstr>
      <vt:lpstr>Level 4 : mouse input</vt:lpstr>
      <vt:lpstr>Slide 36</vt:lpstr>
      <vt:lpstr>Slide 37</vt:lpstr>
      <vt:lpstr>Slide 38</vt:lpstr>
      <vt:lpstr>Slide 39</vt:lpstr>
      <vt:lpstr>Slide 40</vt:lpstr>
      <vt:lpstr>Level 5 : variables</vt:lpstr>
      <vt:lpstr>Level 5 : variables</vt:lpstr>
      <vt:lpstr>Level 5 : variables</vt:lpstr>
      <vt:lpstr>Challenge Level 5 : trouver les variables (et leurs types) dont on a besoin pour le pong et les déclarer – (10 min.) </vt:lpstr>
      <vt:lpstr>Challenge Level 5 : correction</vt:lpstr>
      <vt:lpstr>Level 6 : boucles = Loops</vt:lpstr>
      <vt:lpstr>Level 6 : boucles = Loops</vt:lpstr>
      <vt:lpstr>Level 6 Exercice 1</vt:lpstr>
      <vt:lpstr>Level 7 : ifs</vt:lpstr>
      <vt:lpstr>Level 7 : ifs</vt:lpstr>
      <vt:lpstr>Level 7 : ifs</vt:lpstr>
      <vt:lpstr>Challenge Level 7 : trouver le code du pong (15 min.) </vt:lpstr>
      <vt:lpstr>Challenge Level 7 : correction</vt:lpstr>
      <vt:lpstr>Part 2- Arduino </vt:lpstr>
      <vt:lpstr>What is the Arduino ?</vt:lpstr>
      <vt:lpstr>Use case 1: interface card</vt:lpstr>
      <vt:lpstr>Use case 2 : autonomous *</vt:lpstr>
      <vt:lpstr>Arduino Installed ?</vt:lpstr>
      <vt:lpstr>Demarrer Arduino</vt:lpstr>
      <vt:lpstr>Arduino exercice 1 : Blink</vt:lpstr>
      <vt:lpstr>Slide 61</vt:lpstr>
      <vt:lpstr>Slide 62</vt:lpstr>
      <vt:lpstr>Slide 63</vt:lpstr>
      <vt:lpstr>Part 3- Pong Processing + arduino controllers</vt:lpstr>
      <vt:lpstr>Slide 65</vt:lpstr>
      <vt:lpstr>Slide 66</vt:lpstr>
      <vt:lpstr>Slide 67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Ke20</cp:lastModifiedBy>
  <cp:revision>80</cp:revision>
  <dcterms:created xsi:type="dcterms:W3CDTF">2006-08-16T00:00:00Z</dcterms:created>
  <dcterms:modified xsi:type="dcterms:W3CDTF">2014-09-15T20:58:12Z</dcterms:modified>
</cp:coreProperties>
</file>